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0" r:id="rId2"/>
    <p:sldId id="256" r:id="rId3"/>
    <p:sldId id="303" r:id="rId4"/>
    <p:sldId id="304" r:id="rId5"/>
    <p:sldId id="307" r:id="rId6"/>
    <p:sldId id="305" r:id="rId7"/>
    <p:sldId id="306" r:id="rId8"/>
    <p:sldId id="336" r:id="rId9"/>
    <p:sldId id="334" r:id="rId10"/>
    <p:sldId id="335" r:id="rId11"/>
    <p:sldId id="345" r:id="rId12"/>
    <p:sldId id="340" r:id="rId13"/>
    <p:sldId id="341" r:id="rId14"/>
    <p:sldId id="342" r:id="rId15"/>
    <p:sldId id="343" r:id="rId16"/>
    <p:sldId id="344"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CCFF99"/>
    <a:srgbClr val="99CC00"/>
    <a:srgbClr val="FFCCFF"/>
    <a:srgbClr val="800000"/>
    <a:srgbClr val="66FFFF"/>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854" autoAdjust="0"/>
    <p:restoredTop sz="73713" autoAdjust="0"/>
  </p:normalViewPr>
  <p:slideViewPr>
    <p:cSldViewPr>
      <p:cViewPr varScale="1">
        <p:scale>
          <a:sx n="84" d="100"/>
          <a:sy n="84" d="100"/>
        </p:scale>
        <p:origin x="295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atin typeface="Calibri" charset="0"/>
              </a:defRPr>
            </a:lvl1pPr>
          </a:lstStyle>
          <a:p>
            <a:pPr>
              <a:defRPr/>
            </a:pPr>
            <a:fld id="{0C78404E-85D2-4138-974E-26ADCD3095C4}" type="datetimeFigureOut">
              <a:rPr lang="en-US"/>
              <a:pPr>
                <a:defRPr/>
              </a:pPr>
              <a:t>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atin typeface="Calibri" charset="0"/>
              </a:defRPr>
            </a:lvl1pPr>
          </a:lstStyle>
          <a:p>
            <a:pPr>
              <a:defRPr/>
            </a:pPr>
            <a:fld id="{94174CA6-3B29-4221-B485-C1D16584586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CAE789-4181-402A-A4CB-A9B628EC2E06}" type="datetimeFigureOut">
              <a:rPr lang="en-GB"/>
              <a:pPr>
                <a:defRPr/>
              </a:pPr>
              <a:t>06/02/2017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63C11C-C031-40A5-BF67-3460D1D8A30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Answer: Medina, Najaf, Samarrah, Kerbala, Mashad, Kazmain</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336E99-D8BF-4C08-8B1F-8047619AD6C5}" type="slidenum">
              <a:rPr lang="en-GB" altLang="en-US" smtClean="0"/>
              <a:pPr fontAlgn="base">
                <a:spcBef>
                  <a:spcPct val="0"/>
                </a:spcBef>
                <a:spcAft>
                  <a:spcPct val="0"/>
                </a:spcAft>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Answer: Jannatul Baqi</a:t>
            </a:r>
          </a:p>
          <a:p>
            <a:pPr eaLnBrk="1" hangingPunct="1">
              <a:spcBef>
                <a:spcPct val="0"/>
              </a:spcBef>
            </a:pPr>
            <a:r>
              <a:rPr lang="en-GB" altLang="en-US"/>
              <a:t>Imam Hassan (A), Imam Zaynul Abideen (A), Imam Muhammad Baqir (A), Imam Jafar Sadiq (A), Fatima bint Asad, some sources say maybe Bibi Fatima (A)</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702B3B-749B-4443-90CA-280D677D8EB7}" type="slidenum">
              <a:rPr lang="en-GB" altLang="en-US" smtClean="0"/>
              <a:pPr fontAlgn="base">
                <a:spcBef>
                  <a:spcPct val="0"/>
                </a:spcBef>
                <a:spcAft>
                  <a:spcPct val="0"/>
                </a:spcAft>
              </a:pPr>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tLang="en-US" sz="1000"/>
              <a:t>Have students discuss in pairs or as a class before revealing the answers</a:t>
            </a:r>
          </a:p>
          <a:p>
            <a:pPr eaLnBrk="1" hangingPunct="1">
              <a:lnSpc>
                <a:spcPct val="90000"/>
              </a:lnSpc>
              <a:spcBef>
                <a:spcPct val="0"/>
              </a:spcBef>
            </a:pPr>
            <a:endParaRPr lang="en-GB" altLang="en-US" sz="1000"/>
          </a:p>
          <a:p>
            <a:pPr lvl="1" eaLnBrk="1" hangingPunct="1">
              <a:spcBef>
                <a:spcPct val="0"/>
              </a:spcBef>
              <a:buFont typeface="Wingdings" panose="05000000000000000000" pitchFamily="2" charset="2"/>
              <a:buChar char="Ø"/>
            </a:pPr>
            <a:r>
              <a:rPr lang="en-GB" altLang="en-US" sz="2200"/>
              <a:t>As is described in the following verse, by undertaking this journey, we are fleeing to Allāh (SWT) and His Messenger (S):</a:t>
            </a:r>
          </a:p>
          <a:p>
            <a:pPr lvl="1" algn="ctr" eaLnBrk="1" hangingPunct="1">
              <a:spcBef>
                <a:spcPct val="0"/>
              </a:spcBef>
            </a:pPr>
            <a:r>
              <a:rPr lang="ar-SA" altLang="en-US" sz="2200"/>
              <a:t>وَمَن يَخْرُجْ مِن بَيْتِهِ مُهَاجِرًا إِلَى اللَّهِ وَرَسُولِهِ ثُمَّ يُدْرِكْهُ الْمَوْتُ فَقَدْ وَقَعَ أَجْرُهُ عَلَى اللهِ ۗ وَكَانَ اللَّهُ غَفُورًا رَّحِيمًا</a:t>
            </a:r>
            <a:endParaRPr lang="en-GB" altLang="en-US" sz="2200"/>
          </a:p>
          <a:p>
            <a:pPr lvl="2" eaLnBrk="1" hangingPunct="1">
              <a:spcBef>
                <a:spcPct val="0"/>
              </a:spcBef>
            </a:pPr>
            <a:r>
              <a:rPr lang="en-GB" altLang="en-US" sz="2000" b="1"/>
              <a:t>[4:100] </a:t>
            </a:r>
            <a:r>
              <a:rPr lang="en-GB" altLang="en-US" sz="2000"/>
              <a:t>and whoever goes forth from his house fleeing to Allah and His Apostle, and then death overtakes him, his reward is indeed with Allah and Allah is Forgiving, Merciful. </a:t>
            </a:r>
          </a:p>
          <a:p>
            <a:pPr eaLnBrk="1" hangingPunct="1">
              <a:lnSpc>
                <a:spcPct val="90000"/>
              </a:lnSpc>
              <a:spcBef>
                <a:spcPct val="0"/>
              </a:spcBef>
            </a:pPr>
            <a:endParaRPr lang="en-GB" altLang="en-US" sz="1000"/>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5CBE78-FC13-4F7E-9EF0-B2F2A7D8C380}" type="slidenum">
              <a:rPr lang="en-GB" altLang="en-US" smtClean="0"/>
              <a:pPr fontAlgn="base">
                <a:spcBef>
                  <a:spcPct val="0"/>
                </a:spcBef>
                <a:spcAft>
                  <a:spcPct val="0"/>
                </a:spcAft>
              </a:pPr>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Emphasize the point: When we ask for our prayers from these holy places, they are accepted much faster. </a:t>
            </a:r>
          </a:p>
          <a:p>
            <a:pPr eaLnBrk="1" hangingPunct="1">
              <a:spcBef>
                <a:spcPct val="0"/>
              </a:spcBef>
            </a:pPr>
            <a:endParaRPr lang="en-GB" altLang="en-US"/>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3D1571-2D52-482A-A3C3-98EC6B9B7A33}" type="slidenum">
              <a:rPr lang="en-GB" altLang="en-US" smtClean="0"/>
              <a:pPr fontAlgn="base">
                <a:spcBef>
                  <a:spcPct val="0"/>
                </a:spcBef>
                <a:spcAft>
                  <a:spcPct val="0"/>
                </a:spcAft>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Answer: Prayers answered faster</a:t>
            </a:r>
          </a:p>
          <a:p>
            <a:pPr eaLnBrk="1" hangingPunct="1">
              <a:spcBef>
                <a:spcPct val="0"/>
              </a:spcBef>
            </a:pPr>
            <a:r>
              <a:rPr lang="en-GB" altLang="en-US"/>
              <a:t>we are told that thousands of angels are continuously descending to these places and then ascending back to heaven</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5DF794-C05C-4310-B6DF-5CE8E1B17B33}" type="slidenum">
              <a:rPr lang="en-GB" altLang="en-US" smtClean="0"/>
              <a:pPr fontAlgn="base">
                <a:spcBef>
                  <a:spcPct val="0"/>
                </a:spcBef>
                <a:spcAft>
                  <a:spcPct val="0"/>
                </a:spcAft>
              </a:pPr>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Answer: Respect – just as we ask before turning up at someone’s doorstep</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A88B5C-A848-4E05-A87E-40C625FA5332}" type="slidenum">
              <a:rPr lang="en-GB" altLang="en-US" smtClean="0"/>
              <a:pPr fontAlgn="base">
                <a:spcBef>
                  <a:spcPct val="0"/>
                </a:spcBef>
                <a:spcAft>
                  <a:spcPct val="0"/>
                </a:spcAft>
              </a:pPr>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498B70-1C50-43A6-B3E2-ABB508F60CDC}" type="slidenum">
              <a:rPr lang="en-GB" altLang="en-US" smtClean="0"/>
              <a:pPr fontAlgn="base">
                <a:spcBef>
                  <a:spcPct val="0"/>
                </a:spcBef>
                <a:spcAft>
                  <a:spcPct val="0"/>
                </a:spcAft>
              </a:pPr>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Select pairs at random to share their responses</a:t>
            </a: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6AAF43-6717-4EB4-BF40-875176325606}" type="slidenum">
              <a:rPr lang="en-GB" altLang="en-US" smtClean="0"/>
              <a:pPr fontAlgn="base">
                <a:spcBef>
                  <a:spcPct val="0"/>
                </a:spcBef>
                <a:spcAft>
                  <a:spcPct val="0"/>
                </a:spcAft>
              </a:pPr>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Use the following quiz only if there is extra time. Split the class into two teams and go through as many questions as time permits.</a:t>
            </a: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38E4C0-4767-479A-B73A-C6ABEF3D09D9}" type="slidenum">
              <a:rPr lang="en-GB" altLang="en-US" smtClean="0"/>
              <a:pPr fontAlgn="base">
                <a:spcBef>
                  <a:spcPct val="0"/>
                </a:spcBef>
                <a:spcAft>
                  <a:spcPct val="0"/>
                </a:spcAft>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CC7799B-6F9E-4EB8-8A0B-E5D8635753CD}"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78741C7-BC2D-41CC-9C4C-5941151D9F98}" type="slidenum">
              <a:rPr lang="en-GB"/>
              <a:pPr>
                <a:defRPr/>
              </a:pPr>
              <a:t>‹#›</a:t>
            </a:fld>
            <a:endParaRPr lang="en-GB"/>
          </a:p>
        </p:txBody>
      </p:sp>
    </p:spTree>
    <p:extLst>
      <p:ext uri="{BB962C8B-B14F-4D97-AF65-F5344CB8AC3E}">
        <p14:creationId xmlns:p14="http://schemas.microsoft.com/office/powerpoint/2010/main" val="311891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0D53A37-D4AA-44A7-89C6-7067198FEC86}"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2B8852-648D-4AE1-8DAE-E749C89E112E}" type="slidenum">
              <a:rPr lang="en-GB"/>
              <a:pPr>
                <a:defRPr/>
              </a:pPr>
              <a:t>‹#›</a:t>
            </a:fld>
            <a:endParaRPr lang="en-GB"/>
          </a:p>
        </p:txBody>
      </p:sp>
    </p:spTree>
    <p:extLst>
      <p:ext uri="{BB962C8B-B14F-4D97-AF65-F5344CB8AC3E}">
        <p14:creationId xmlns:p14="http://schemas.microsoft.com/office/powerpoint/2010/main" val="99217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FB961C6-1F7D-4D00-9C8D-1D81CCF855BF}"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C92EA2-B513-4DC9-A94E-DD01CD55A2BE}" type="slidenum">
              <a:rPr lang="en-GB"/>
              <a:pPr>
                <a:defRPr/>
              </a:pPr>
              <a:t>‹#›</a:t>
            </a:fld>
            <a:endParaRPr lang="en-GB"/>
          </a:p>
        </p:txBody>
      </p:sp>
    </p:spTree>
    <p:extLst>
      <p:ext uri="{BB962C8B-B14F-4D97-AF65-F5344CB8AC3E}">
        <p14:creationId xmlns:p14="http://schemas.microsoft.com/office/powerpoint/2010/main" val="393403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DF8516D-B97E-41F0-974C-E5085F3D46C4}"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8AEAE0-4E09-4362-8C4C-13636CFB5FD5}" type="slidenum">
              <a:rPr lang="en-GB"/>
              <a:pPr>
                <a:defRPr/>
              </a:pPr>
              <a:t>‹#›</a:t>
            </a:fld>
            <a:endParaRPr lang="en-GB"/>
          </a:p>
        </p:txBody>
      </p:sp>
    </p:spTree>
    <p:extLst>
      <p:ext uri="{BB962C8B-B14F-4D97-AF65-F5344CB8AC3E}">
        <p14:creationId xmlns:p14="http://schemas.microsoft.com/office/powerpoint/2010/main" val="179077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CC4412-3A80-4A00-B4F0-B2C3B14749FE}"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C6F83D-74A9-448C-8088-E5FDE9B28E7F}" type="slidenum">
              <a:rPr lang="en-GB"/>
              <a:pPr>
                <a:defRPr/>
              </a:pPr>
              <a:t>‹#›</a:t>
            </a:fld>
            <a:endParaRPr lang="en-GB"/>
          </a:p>
        </p:txBody>
      </p:sp>
    </p:spTree>
    <p:extLst>
      <p:ext uri="{BB962C8B-B14F-4D97-AF65-F5344CB8AC3E}">
        <p14:creationId xmlns:p14="http://schemas.microsoft.com/office/powerpoint/2010/main" val="422693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DDE48AE-72A8-4C9A-B972-FA01019178C6}"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608C3A-5EE3-43BE-B10D-191228BE0496}" type="slidenum">
              <a:rPr lang="en-GB"/>
              <a:pPr>
                <a:defRPr/>
              </a:pPr>
              <a:t>‹#›</a:t>
            </a:fld>
            <a:endParaRPr lang="en-GB"/>
          </a:p>
        </p:txBody>
      </p:sp>
    </p:spTree>
    <p:extLst>
      <p:ext uri="{BB962C8B-B14F-4D97-AF65-F5344CB8AC3E}">
        <p14:creationId xmlns:p14="http://schemas.microsoft.com/office/powerpoint/2010/main" val="33703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E89CEE5-AD26-4144-B461-D35BC9B546CF}" type="datetimeFigureOut">
              <a:rPr lang="en-GB"/>
              <a:pPr>
                <a:defRPr/>
              </a:pPr>
              <a:t>06/02/2017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4540F69-6A44-40F3-A8F6-3778162E7027}" type="slidenum">
              <a:rPr lang="en-GB"/>
              <a:pPr>
                <a:defRPr/>
              </a:pPr>
              <a:t>‹#›</a:t>
            </a:fld>
            <a:endParaRPr lang="en-GB"/>
          </a:p>
        </p:txBody>
      </p:sp>
    </p:spTree>
    <p:extLst>
      <p:ext uri="{BB962C8B-B14F-4D97-AF65-F5344CB8AC3E}">
        <p14:creationId xmlns:p14="http://schemas.microsoft.com/office/powerpoint/2010/main" val="4236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C3634BC-EC4C-4B43-8422-C31F6F6CBC99}" type="datetimeFigureOut">
              <a:rPr lang="en-GB"/>
              <a:pPr>
                <a:defRPr/>
              </a:pPr>
              <a:t>06/02/2017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D343D55-795B-4DAA-BABD-EBF9501662CA}" type="slidenum">
              <a:rPr lang="en-GB"/>
              <a:pPr>
                <a:defRPr/>
              </a:pPr>
              <a:t>‹#›</a:t>
            </a:fld>
            <a:endParaRPr lang="en-GB"/>
          </a:p>
        </p:txBody>
      </p:sp>
    </p:spTree>
    <p:extLst>
      <p:ext uri="{BB962C8B-B14F-4D97-AF65-F5344CB8AC3E}">
        <p14:creationId xmlns:p14="http://schemas.microsoft.com/office/powerpoint/2010/main" val="268803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815ACA-D467-4EF2-8C5F-DF46D37CB606}" type="datetimeFigureOut">
              <a:rPr lang="en-GB"/>
              <a:pPr>
                <a:defRPr/>
              </a:pPr>
              <a:t>06/02/2017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DD83B38-9844-4469-90BD-C8F384CE1229}" type="slidenum">
              <a:rPr lang="en-GB"/>
              <a:pPr>
                <a:defRPr/>
              </a:pPr>
              <a:t>‹#›</a:t>
            </a:fld>
            <a:endParaRPr lang="en-GB"/>
          </a:p>
        </p:txBody>
      </p:sp>
    </p:spTree>
    <p:extLst>
      <p:ext uri="{BB962C8B-B14F-4D97-AF65-F5344CB8AC3E}">
        <p14:creationId xmlns:p14="http://schemas.microsoft.com/office/powerpoint/2010/main" val="224993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A98586-F58D-433A-A8E2-3677394EF1F4}"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4441FA4-75AD-4188-8384-3358BA2D6DE4}" type="slidenum">
              <a:rPr lang="en-GB"/>
              <a:pPr>
                <a:defRPr/>
              </a:pPr>
              <a:t>‹#›</a:t>
            </a:fld>
            <a:endParaRPr lang="en-GB"/>
          </a:p>
        </p:txBody>
      </p:sp>
    </p:spTree>
    <p:extLst>
      <p:ext uri="{BB962C8B-B14F-4D97-AF65-F5344CB8AC3E}">
        <p14:creationId xmlns:p14="http://schemas.microsoft.com/office/powerpoint/2010/main" val="29658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0A9F32-CC43-4B1C-A322-DDE86EADA5F2}"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F8DF653-FD84-4FAD-8F1D-2CE628F8C3FF}" type="slidenum">
              <a:rPr lang="en-GB"/>
              <a:pPr>
                <a:defRPr/>
              </a:pPr>
              <a:t>‹#›</a:t>
            </a:fld>
            <a:endParaRPr lang="en-GB"/>
          </a:p>
        </p:txBody>
      </p:sp>
    </p:spTree>
    <p:extLst>
      <p:ext uri="{BB962C8B-B14F-4D97-AF65-F5344CB8AC3E}">
        <p14:creationId xmlns:p14="http://schemas.microsoft.com/office/powerpoint/2010/main" val="247830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759B9E-D90D-4DC6-8D87-02E477B9735C}" type="datetimeFigureOut">
              <a:rPr lang="en-GB"/>
              <a:pPr>
                <a:defRPr/>
              </a:pPr>
              <a:t>06/02/2017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D3F195A-F201-4C43-BE48-D35CB86C504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39552" y="548680"/>
            <a:ext cx="8100392" cy="5341408"/>
          </a:xfrm>
          <a:prstGeom prst="ellipse">
            <a:avLst/>
          </a:prstGeom>
          <a:ln>
            <a:noFill/>
          </a:ln>
          <a:effectLst>
            <a:softEdge rad="112500"/>
          </a:effectLst>
        </p:spPr>
      </p:pic>
      <p:sp>
        <p:nvSpPr>
          <p:cNvPr id="5" name="Rectangle 4"/>
          <p:cNvSpPr/>
          <p:nvPr/>
        </p:nvSpPr>
        <p:spPr>
          <a:xfrm>
            <a:off x="533978" y="1412875"/>
            <a:ext cx="8141710" cy="2554545"/>
          </a:xfrm>
          <a:prstGeom prst="rect">
            <a:avLst/>
          </a:prstGeom>
          <a:noFill/>
        </p:spPr>
        <p:txBody>
          <a:bodyPr>
            <a:spAutoFit/>
          </a:bodyPr>
          <a:lstStyle/>
          <a:p>
            <a:pPr algn="ctr" eaLnBrk="1" fontAlgn="auto" hangingPunct="1">
              <a:spcBef>
                <a:spcPts val="0"/>
              </a:spcBef>
              <a:spcAft>
                <a:spcPts val="0"/>
              </a:spcAft>
              <a:defRPr/>
            </a:pPr>
            <a:r>
              <a:rPr lang="x-none" sz="8000" b="1" dirty="0">
                <a:ln w="28575" cmpd="sng">
                  <a:solidFill>
                    <a:schemeClr val="tx1">
                      <a:lumMod val="85000"/>
                      <a:lumOff val="15000"/>
                    </a:schemeClr>
                  </a:solidFill>
                  <a:prstDash val="solid"/>
                </a:ln>
                <a:gradFill flip="none" rotWithShape="1">
                  <a:gsLst>
                    <a:gs pos="0">
                      <a:schemeClr val="tx1">
                        <a:lumMod val="75000"/>
                        <a:lumOff val="25000"/>
                      </a:scheme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2700000" scaled="1"/>
                  <a:tileRect/>
                </a:gradFill>
                <a:latin typeface="Apple Chancery" pitchFamily="66" charset="0"/>
              </a:rPr>
              <a:t>Qur`an Appreciation</a:t>
            </a:r>
            <a:endParaRPr lang="x-none" sz="8000" b="1" dirty="0">
              <a:ln w="28575" cmpd="sng">
                <a:solidFill>
                  <a:schemeClr val="tx1">
                    <a:lumMod val="85000"/>
                    <a:lumOff val="15000"/>
                  </a:schemeClr>
                </a:solidFill>
                <a:prstDash val="solid"/>
              </a:ln>
              <a:solidFill>
                <a:srgbClr val="404040"/>
              </a:solidFill>
              <a:latin typeface="Apple Chance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grpSp>
        <p:nvGrpSpPr>
          <p:cNvPr id="109570" name="Group 2"/>
          <p:cNvGrpSpPr>
            <a:grpSpLocks/>
          </p:cNvGrpSpPr>
          <p:nvPr/>
        </p:nvGrpSpPr>
        <p:grpSpPr bwMode="auto">
          <a:xfrm>
            <a:off x="7712075" y="0"/>
            <a:ext cx="1431925" cy="1074738"/>
            <a:chOff x="7512957" y="344670"/>
            <a:chExt cx="1432621" cy="1074466"/>
          </a:xfrm>
        </p:grpSpPr>
        <p:pic>
          <p:nvPicPr>
            <p:cNvPr id="9" name="Picture 8"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10" name="Rectangle 9"/>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09571" name="Title 1"/>
          <p:cNvSpPr txBox="1">
            <a:spLocks/>
          </p:cNvSpPr>
          <p:nvPr/>
        </p:nvSpPr>
        <p:spPr bwMode="auto">
          <a:xfrm>
            <a:off x="457200" y="203200"/>
            <a:ext cx="8229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u="sng">
                <a:solidFill>
                  <a:srgbClr val="000000"/>
                </a:solidFill>
              </a:rPr>
              <a:t>Plenary</a:t>
            </a:r>
          </a:p>
        </p:txBody>
      </p:sp>
      <p:sp>
        <p:nvSpPr>
          <p:cNvPr id="109572" name="Rectangle 11"/>
          <p:cNvSpPr>
            <a:spLocks noChangeArrowheads="1"/>
          </p:cNvSpPr>
          <p:nvPr/>
        </p:nvSpPr>
        <p:spPr bwMode="auto">
          <a:xfrm>
            <a:off x="2671763" y="2092325"/>
            <a:ext cx="6210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600"/>
              <a:t>In pairs, discuss your experience from your last journey for ziyarah. If you have not been discuss why you would go.</a:t>
            </a:r>
          </a:p>
          <a:p>
            <a:pPr algn="ctr" eaLnBrk="1" hangingPunct="1">
              <a:spcBef>
                <a:spcPct val="0"/>
              </a:spcBef>
              <a:buFontTx/>
              <a:buNone/>
            </a:pPr>
            <a:endParaRPr lang="en-GB" altLang="en-US" sz="3600"/>
          </a:p>
          <a:p>
            <a:pPr algn="ctr" eaLnBrk="1" hangingPunct="1">
              <a:spcBef>
                <a:spcPct val="0"/>
              </a:spcBef>
              <a:buFontTx/>
              <a:buNone/>
            </a:pPr>
            <a:r>
              <a:rPr lang="en-GB" altLang="en-US" sz="3600"/>
              <a:t>Be prepared to share your responses with the rest of the class. </a:t>
            </a:r>
          </a:p>
        </p:txBody>
      </p:sp>
      <p:pic>
        <p:nvPicPr>
          <p:cNvPr id="109573" name="Picture 2" descr="http://geminilifeinfashion.myblog.arts.ac.uk/files/2014/02/gro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6038"/>
            <a:ext cx="29527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13"/>
          <p:cNvSpPr>
            <a:spLocks noChangeArrowheads="1"/>
          </p:cNvSpPr>
          <p:nvPr/>
        </p:nvSpPr>
        <p:spPr bwMode="auto">
          <a:xfrm>
            <a:off x="3419475" y="1304925"/>
            <a:ext cx="4572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algn="ctr" eaLnBrk="1" hangingPunct="1">
              <a:lnSpc>
                <a:spcPct val="120000"/>
              </a:lnSpc>
              <a:spcBef>
                <a:spcPct val="0"/>
              </a:spcBef>
              <a:spcAft>
                <a:spcPts val="1200"/>
              </a:spcAft>
              <a:buFontTx/>
              <a:buNone/>
            </a:pPr>
            <a:r>
              <a:rPr lang="en-GB" altLang="en-US" sz="4000" b="1" i="1">
                <a:solidFill>
                  <a:srgbClr val="000000"/>
                </a:solidFill>
              </a:rPr>
              <a:t>Partner Task:</a:t>
            </a:r>
          </a:p>
          <a:p>
            <a:pPr marL="0" lvl="2" eaLnBrk="1" hangingPunct="1">
              <a:lnSpc>
                <a:spcPct val="120000"/>
              </a:lnSpc>
              <a:spcBef>
                <a:spcPct val="0"/>
              </a:spcBef>
              <a:spcAft>
                <a:spcPts val="1200"/>
              </a:spcAft>
              <a:buFontTx/>
              <a:buNone/>
            </a:pPr>
            <a:r>
              <a:rPr lang="en-GB" altLang="en-US" sz="3200">
                <a:solidFill>
                  <a:srgbClr val="000000"/>
                </a:solidFill>
              </a:rPr>
              <a:t> </a:t>
            </a:r>
          </a:p>
        </p:txBody>
      </p:sp>
      <p:pic>
        <p:nvPicPr>
          <p:cNvPr id="5122" name="Picture 2" descr="Image result for islam shr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3053">
            <a:off x="377825" y="2974975"/>
            <a:ext cx="2009775" cy="1422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age result for islam shr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58315">
            <a:off x="407988" y="4940300"/>
            <a:ext cx="2178050" cy="14398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16"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111618" name="Picture 8" descr="http://www.capriogroup.com/WebStuff/Images/Borders/Animated-Border-Marqu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85502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619" name="Group 2"/>
          <p:cNvGrpSpPr>
            <a:grpSpLocks/>
          </p:cNvGrpSpPr>
          <p:nvPr/>
        </p:nvGrpSpPr>
        <p:grpSpPr bwMode="auto">
          <a:xfrm>
            <a:off x="7712075" y="0"/>
            <a:ext cx="1431925" cy="1074738"/>
            <a:chOff x="7512957" y="344670"/>
            <a:chExt cx="1432621" cy="1074466"/>
          </a:xfrm>
        </p:grpSpPr>
        <p:pic>
          <p:nvPicPr>
            <p:cNvPr id="9" name="Picture 8" descr="http://www.quran-o-sunnat.com/wp-content/uploads/2015/08/Read-holy-Quran.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10" name="Rectangle 9"/>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111620" name="Picture 2" descr="Image result for quiz 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525" y="1628775"/>
            <a:ext cx="662622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13666" name="Rectangle 3"/>
          <p:cNvSpPr>
            <a:spLocks noChangeArrowheads="1"/>
          </p:cNvSpPr>
          <p:nvPr/>
        </p:nvSpPr>
        <p:spPr bwMode="auto">
          <a:xfrm>
            <a:off x="0" y="141288"/>
            <a:ext cx="89423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t>ACTIVITY:</a:t>
            </a:r>
            <a:r>
              <a:rPr lang="en-GB" altLang="en-US" sz="2800"/>
              <a:t> Guess the place and the name of all the holy personalities that are buried in each of the images below. There may be more than one personality associated with each imagine.</a:t>
            </a:r>
          </a:p>
        </p:txBody>
      </p:sp>
      <p:pic>
        <p:nvPicPr>
          <p:cNvPr id="113667" name="Picture 5" descr="http://www.hfahimi.com/assets/photos/1602266452.DSC00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2687638"/>
            <a:ext cx="3851275"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41400" y="2203450"/>
            <a:ext cx="38782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700" b="1"/>
              <a:t> Holy Prophet (S)		</a:t>
            </a:r>
          </a:p>
        </p:txBody>
      </p:sp>
      <p:pic>
        <p:nvPicPr>
          <p:cNvPr id="113669" name="Picture 7" descr="http://static.panoramio.com/photos/large/73540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2573338"/>
            <a:ext cx="36083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705475" y="2079625"/>
            <a:ext cx="2901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700" b="1"/>
              <a:t>Sayyida Zaynab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1041400" y="2203450"/>
            <a:ext cx="2781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700" b="1"/>
              <a:t>Imam al-Ridha (A)</a:t>
            </a:r>
          </a:p>
        </p:txBody>
      </p:sp>
      <p:sp>
        <p:nvSpPr>
          <p:cNvPr id="9" name="Rectangle 8"/>
          <p:cNvSpPr>
            <a:spLocks noChangeArrowheads="1"/>
          </p:cNvSpPr>
          <p:nvPr/>
        </p:nvSpPr>
        <p:spPr bwMode="auto">
          <a:xfrm>
            <a:off x="5705475" y="2163763"/>
            <a:ext cx="3187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700" b="1"/>
              <a:t>Sayyida Ma’suma (A)</a:t>
            </a:r>
          </a:p>
        </p:txBody>
      </p:sp>
      <p:pic>
        <p:nvPicPr>
          <p:cNvPr id="114692" name="Picture 9" descr="http://upload.wikimedia.org/wikipedia/commons/8/85/Haram_emam_REZA1390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687638"/>
            <a:ext cx="4410075"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10" descr="http://i.ytimg.com/vi/UiBSybgdt0k/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88" y="2687638"/>
            <a:ext cx="3960812"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Rectangle 7"/>
          <p:cNvSpPr>
            <a:spLocks noChangeArrowheads="1"/>
          </p:cNvSpPr>
          <p:nvPr/>
        </p:nvSpPr>
        <p:spPr bwMode="auto">
          <a:xfrm>
            <a:off x="0" y="141288"/>
            <a:ext cx="89423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t>ACTIVITY:</a:t>
            </a:r>
            <a:r>
              <a:rPr lang="en-GB" altLang="en-US" sz="2800"/>
              <a:t> Guess the place and the name of all the holy personalities that are buried in each of the images below. There may be more than one personality associated with each imagine.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546100" y="2124075"/>
            <a:ext cx="3014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700" b="1"/>
              <a:t>Hazrat Abbas &amp; </a:t>
            </a:r>
            <a:br>
              <a:rPr lang="en-GB" altLang="en-US" sz="2700" b="1"/>
            </a:br>
            <a:r>
              <a:rPr lang="en-GB" altLang="en-US" sz="2700" b="1"/>
              <a:t>Imam al-Husayn (A)</a:t>
            </a:r>
          </a:p>
        </p:txBody>
      </p:sp>
      <p:sp>
        <p:nvSpPr>
          <p:cNvPr id="9" name="Rectangle 8"/>
          <p:cNvSpPr>
            <a:spLocks noChangeArrowheads="1"/>
          </p:cNvSpPr>
          <p:nvPr/>
        </p:nvSpPr>
        <p:spPr bwMode="auto">
          <a:xfrm>
            <a:off x="4565650" y="1995488"/>
            <a:ext cx="461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a:t>Imam al-Hasan, Imam al-Sajjad, </a:t>
            </a:r>
          </a:p>
          <a:p>
            <a:pPr eaLnBrk="1" hangingPunct="1">
              <a:spcBef>
                <a:spcPct val="0"/>
              </a:spcBef>
              <a:buFontTx/>
              <a:buNone/>
            </a:pPr>
            <a:r>
              <a:rPr lang="en-GB" altLang="en-US" sz="2400" b="1"/>
              <a:t>Imam al-Baqir &amp; Imam al-Sadiq (A)</a:t>
            </a:r>
          </a:p>
        </p:txBody>
      </p:sp>
      <p:pic>
        <p:nvPicPr>
          <p:cNvPr id="115716" name="irc_mi" descr="http://www.weather-forecast.com/system/images/5833/original/Karbala-2.jpg?13221307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2968625"/>
            <a:ext cx="437356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11" descr="http://4.bp.blogspot.com/-oSj1SoJTcyg/TbfRCh_lXQI/AAAAAAAAACI/MOwr8B_79m8/s200/jannatul-baq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2894013"/>
            <a:ext cx="4046537"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Rectangle 9"/>
          <p:cNvSpPr>
            <a:spLocks noChangeArrowheads="1"/>
          </p:cNvSpPr>
          <p:nvPr/>
        </p:nvSpPr>
        <p:spPr bwMode="auto">
          <a:xfrm>
            <a:off x="0" y="141288"/>
            <a:ext cx="89423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t>ACTIVITY:</a:t>
            </a:r>
            <a:r>
              <a:rPr lang="en-GB" altLang="en-US" sz="2800"/>
              <a:t> Guess the place and the name of all the holy personalities that are buried in each of the images below. There may be more than one personality associated with each imagine.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1179513" y="231933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700" b="1"/>
              <a:t>Imam Ali (A)</a:t>
            </a:r>
          </a:p>
        </p:txBody>
      </p:sp>
      <p:sp>
        <p:nvSpPr>
          <p:cNvPr id="9" name="Rectangle 8"/>
          <p:cNvSpPr>
            <a:spLocks noChangeArrowheads="1"/>
          </p:cNvSpPr>
          <p:nvPr/>
        </p:nvSpPr>
        <p:spPr bwMode="auto">
          <a:xfrm>
            <a:off x="5594350" y="2157413"/>
            <a:ext cx="2832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t>Imam al-Hadi </a:t>
            </a:r>
          </a:p>
          <a:p>
            <a:pPr algn="ctr" eaLnBrk="1" hangingPunct="1">
              <a:spcBef>
                <a:spcPct val="0"/>
              </a:spcBef>
              <a:buFontTx/>
              <a:buNone/>
            </a:pPr>
            <a:r>
              <a:rPr lang="en-GB" altLang="en-US" sz="2400" b="1"/>
              <a:t>&amp; Imam al-Askari (A)</a:t>
            </a:r>
          </a:p>
        </p:txBody>
      </p:sp>
      <p:pic>
        <p:nvPicPr>
          <p:cNvPr id="116740" name="Picture 9" descr="http://www.uokufa.edu.iq/en/thumbnail.php?file=02_179372882.jpg&amp;size=article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3025775"/>
            <a:ext cx="43815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12" descr="http://previous.presstv.ir/photo/20111109/f_gholipour20111109134006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3041650"/>
            <a:ext cx="383698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7"/>
          <p:cNvSpPr>
            <a:spLocks noChangeArrowheads="1"/>
          </p:cNvSpPr>
          <p:nvPr/>
        </p:nvSpPr>
        <p:spPr bwMode="auto">
          <a:xfrm>
            <a:off x="0" y="141288"/>
            <a:ext cx="89423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t>ACTIVITY:</a:t>
            </a:r>
            <a:r>
              <a:rPr lang="en-GB" altLang="en-US" sz="2800"/>
              <a:t> Guess the place and the name of all the holy personalities that are buried in each of the images below. There may be more than one personality associated with each imagine.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5157788" y="2227263"/>
            <a:ext cx="2563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t>Imam al-Kadhim </a:t>
            </a:r>
          </a:p>
          <a:p>
            <a:pPr algn="ctr" eaLnBrk="1" hangingPunct="1">
              <a:spcBef>
                <a:spcPct val="0"/>
              </a:spcBef>
              <a:buFontTx/>
              <a:buNone/>
            </a:pPr>
            <a:r>
              <a:rPr lang="en-GB" altLang="en-US" sz="2400" b="1"/>
              <a:t>&amp; Imam al-Taqi (A)</a:t>
            </a:r>
          </a:p>
        </p:txBody>
      </p:sp>
      <p:pic>
        <p:nvPicPr>
          <p:cNvPr id="117763" name="Picture 10" descr="http://www.majorziaraat.com/wp-content/uploads/2013/07/kaz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2079625"/>
            <a:ext cx="407352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953000" y="3724275"/>
            <a:ext cx="3730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1350"/>
              </a:spcBef>
              <a:buFontTx/>
              <a:buNone/>
            </a:pPr>
            <a:r>
              <a:rPr lang="en-GB" altLang="en-US" sz="2400" b="1">
                <a:solidFill>
                  <a:srgbClr val="FF0000"/>
                </a:solidFill>
              </a:rPr>
              <a:t>Q: Where is Sayyida Fatima </a:t>
            </a:r>
            <a:br>
              <a:rPr lang="en-GB" altLang="en-US" sz="2400" b="1">
                <a:solidFill>
                  <a:srgbClr val="FF0000"/>
                </a:solidFill>
              </a:rPr>
            </a:br>
            <a:r>
              <a:rPr lang="en-GB" altLang="en-US" sz="2400" b="1">
                <a:solidFill>
                  <a:srgbClr val="FF0000"/>
                </a:solidFill>
              </a:rPr>
              <a:t>(A) buried? </a:t>
            </a:r>
          </a:p>
        </p:txBody>
      </p:sp>
      <p:sp>
        <p:nvSpPr>
          <p:cNvPr id="117765" name="Rectangle 5"/>
          <p:cNvSpPr>
            <a:spLocks noChangeArrowheads="1"/>
          </p:cNvSpPr>
          <p:nvPr/>
        </p:nvSpPr>
        <p:spPr bwMode="auto">
          <a:xfrm>
            <a:off x="0" y="141288"/>
            <a:ext cx="89423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t>ACTIVITY:</a:t>
            </a:r>
            <a:r>
              <a:rPr lang="en-GB" altLang="en-US" sz="2800"/>
              <a:t> Guess the place and the name of all the holy personalities that are buried in each of the images below. There may be more than one personality associated with each imagine.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362" name="Group 5"/>
          <p:cNvGrpSpPr>
            <a:grpSpLocks/>
          </p:cNvGrpSpPr>
          <p:nvPr/>
        </p:nvGrpSpPr>
        <p:grpSpPr bwMode="auto">
          <a:xfrm>
            <a:off x="7712075" y="0"/>
            <a:ext cx="1431925" cy="1074738"/>
            <a:chOff x="7512957" y="344670"/>
            <a:chExt cx="1432621" cy="1074466"/>
          </a:xfrm>
        </p:grpSpPr>
        <p:pic>
          <p:nvPicPr>
            <p:cNvPr id="1026"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47106" name="Picture 2" descr="http://purifiedhousehold.com/wp-content/uploads/2015/10/Capture.png"/>
          <p:cNvPicPr>
            <a:picLocks noChangeAspect="1" noChangeArrowheads="1"/>
          </p:cNvPicPr>
          <p:nvPr/>
        </p:nvPicPr>
        <p:blipFill>
          <a:blip r:embed="rId4" cstate="print"/>
          <a:srcRect/>
          <a:stretch>
            <a:fillRect/>
          </a:stretch>
        </p:blipFill>
        <p:spPr bwMode="auto">
          <a:xfrm>
            <a:off x="681558" y="1142578"/>
            <a:ext cx="7562850" cy="5238750"/>
          </a:xfrm>
          <a:prstGeom prst="rect">
            <a:avLst/>
          </a:prstGeom>
          <a:ln>
            <a:noFill/>
          </a:ln>
          <a:effectLst>
            <a:softEdge rad="112500"/>
          </a:effectLst>
        </p:spPr>
      </p:pic>
      <p:sp>
        <p:nvSpPr>
          <p:cNvPr id="8" name="TextBox 7"/>
          <p:cNvSpPr txBox="1"/>
          <p:nvPr/>
        </p:nvSpPr>
        <p:spPr>
          <a:xfrm>
            <a:off x="683568" y="203156"/>
            <a:ext cx="7416824" cy="1569660"/>
          </a:xfrm>
          <a:prstGeom prst="rect">
            <a:avLst/>
          </a:prstGeom>
          <a:noFill/>
        </p:spPr>
        <p:txBody>
          <a:bodyPr>
            <a:spAutoFit/>
          </a:bodyPr>
          <a:lstStyle/>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The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Ahlul</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Bayt</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(as) </a:t>
            </a:r>
          </a:p>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in the Holy Qur`an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dirty="0">
                <a:latin typeface="+mj-lt"/>
                <a:ea typeface="+mj-ea"/>
                <a:cs typeface="+mj-cs"/>
              </a:rPr>
              <a:t>Lesson 5</a:t>
            </a:r>
          </a:p>
        </p:txBody>
      </p:sp>
      <p:grpSp>
        <p:nvGrpSpPr>
          <p:cNvPr id="95235"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161925" y="963613"/>
            <a:ext cx="87122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400" b="1" u="sng"/>
              <a:t>LO:</a:t>
            </a:r>
          </a:p>
          <a:p>
            <a:pPr eaLnBrk="1" hangingPunct="1">
              <a:spcBef>
                <a:spcPct val="0"/>
              </a:spcBef>
            </a:pPr>
            <a:r>
              <a:rPr lang="en-GB" altLang="en-US" sz="3400"/>
              <a:t> Why we go on ziyarah of the Ahlul-Bayt?</a:t>
            </a:r>
          </a:p>
          <a:p>
            <a:pPr eaLnBrk="1" hangingPunct="1">
              <a:spcBef>
                <a:spcPct val="0"/>
              </a:spcBef>
            </a:pPr>
            <a:r>
              <a:rPr lang="en-GB" altLang="en-US" sz="3400"/>
              <a:t>What do we do when we go on ziyarah?</a:t>
            </a:r>
          </a:p>
          <a:p>
            <a:pPr eaLnBrk="1" hangingPunct="1">
              <a:spcBef>
                <a:spcPct val="0"/>
              </a:spcBef>
            </a:pPr>
            <a:endParaRPr lang="en-GB" altLang="en-US" sz="3400"/>
          </a:p>
        </p:txBody>
      </p:sp>
      <p:sp>
        <p:nvSpPr>
          <p:cNvPr id="7" name="TextBox 6"/>
          <p:cNvSpPr txBox="1">
            <a:spLocks noChangeArrowheads="1"/>
          </p:cNvSpPr>
          <p:nvPr/>
        </p:nvSpPr>
        <p:spPr bwMode="auto">
          <a:xfrm>
            <a:off x="323850" y="3500438"/>
            <a:ext cx="5040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u="sng"/>
              <a:t>Starter:</a:t>
            </a:r>
          </a:p>
          <a:p>
            <a:pPr eaLnBrk="1" hangingPunct="1">
              <a:spcBef>
                <a:spcPct val="0"/>
              </a:spcBef>
            </a:pPr>
            <a:r>
              <a:rPr lang="en-GB" altLang="en-US" sz="3600" i="1"/>
              <a:t> In pairs, list all the different cities our 14 masumeen are buried.</a:t>
            </a:r>
          </a:p>
        </p:txBody>
      </p:sp>
      <p:pic>
        <p:nvPicPr>
          <p:cNvPr id="17412" name="Picture 4" descr="http://wp.production.patheos.com/blogs/thenakedjesus/files/2015/05/think-out-loud-2.jpg"/>
          <p:cNvPicPr>
            <a:picLocks noChangeAspect="1" noChangeArrowheads="1"/>
          </p:cNvPicPr>
          <p:nvPr/>
        </p:nvPicPr>
        <p:blipFill>
          <a:blip r:embed="rId4" cstate="print"/>
          <a:srcRect r="32443"/>
          <a:stretch>
            <a:fillRect/>
          </a:stretch>
        </p:blipFill>
        <p:spPr bwMode="auto">
          <a:xfrm rot="21035481">
            <a:off x="5616238" y="3005705"/>
            <a:ext cx="3024336" cy="33337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35" presetClass="entr" presetSubtype="0" fill="hold" nodeType="withEffect">
                                  <p:stCondLst>
                                    <p:cond delay="0"/>
                                  </p:stCondLst>
                                  <p:childTnLst>
                                    <p:set>
                                      <p:cBhvr>
                                        <p:cTn id="25" dur="1" fill="hold">
                                          <p:stCondLst>
                                            <p:cond delay="0"/>
                                          </p:stCondLst>
                                        </p:cTn>
                                        <p:tgtEl>
                                          <p:spTgt spid="17412"/>
                                        </p:tgtEl>
                                        <p:attrNameLst>
                                          <p:attrName>style.visibility</p:attrName>
                                        </p:attrNameLst>
                                      </p:cBhvr>
                                      <p:to>
                                        <p:strVal val="visible"/>
                                      </p:to>
                                    </p:set>
                                    <p:animEffect transition="in" filter="fade">
                                      <p:cBhvr>
                                        <p:cTn id="26" dur="2000"/>
                                        <p:tgtEl>
                                          <p:spTgt spid="17412"/>
                                        </p:tgtEl>
                                      </p:cBhvr>
                                    </p:animEffect>
                                    <p:anim calcmode="lin" valueType="num">
                                      <p:cBhvr>
                                        <p:cTn id="27" dur="2000" fill="hold"/>
                                        <p:tgtEl>
                                          <p:spTgt spid="17412"/>
                                        </p:tgtEl>
                                        <p:attrNameLst>
                                          <p:attrName>style.rotation</p:attrName>
                                        </p:attrNameLst>
                                      </p:cBhvr>
                                      <p:tavLst>
                                        <p:tav tm="0">
                                          <p:val>
                                            <p:fltVal val="720"/>
                                          </p:val>
                                        </p:tav>
                                        <p:tav tm="100000">
                                          <p:val>
                                            <p:fltVal val="0"/>
                                          </p:val>
                                        </p:tav>
                                      </p:tavLst>
                                    </p:anim>
                                    <p:anim calcmode="lin" valueType="num">
                                      <p:cBhvr>
                                        <p:cTn id="28" dur="2000" fill="hold"/>
                                        <p:tgtEl>
                                          <p:spTgt spid="17412"/>
                                        </p:tgtEl>
                                        <p:attrNameLst>
                                          <p:attrName>ppt_h</p:attrName>
                                        </p:attrNameLst>
                                      </p:cBhvr>
                                      <p:tavLst>
                                        <p:tav tm="0">
                                          <p:val>
                                            <p:fltVal val="0"/>
                                          </p:val>
                                        </p:tav>
                                        <p:tav tm="100000">
                                          <p:val>
                                            <p:strVal val="#ppt_h"/>
                                          </p:val>
                                        </p:tav>
                                      </p:tavLst>
                                    </p:anim>
                                    <p:anim calcmode="lin" valueType="num">
                                      <p:cBhvr>
                                        <p:cTn id="29" dur="2000" fill="hold"/>
                                        <p:tgtEl>
                                          <p:spTgt spid="174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u="sng" dirty="0">
                <a:latin typeface="+mj-lt"/>
                <a:ea typeface="+mj-ea"/>
                <a:cs typeface="+mj-cs"/>
              </a:rPr>
              <a:t>Team Challenge</a:t>
            </a:r>
          </a:p>
        </p:txBody>
      </p:sp>
      <p:grpSp>
        <p:nvGrpSpPr>
          <p:cNvPr id="97283"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161925" y="1184275"/>
            <a:ext cx="87122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400"/>
              <a:t>Where has the picture below been taken?</a:t>
            </a:r>
          </a:p>
          <a:p>
            <a:pPr algn="ctr" eaLnBrk="1" hangingPunct="1">
              <a:spcBef>
                <a:spcPct val="0"/>
              </a:spcBef>
              <a:buFontTx/>
              <a:buNone/>
            </a:pPr>
            <a:endParaRPr lang="en-GB" altLang="en-US" sz="3400"/>
          </a:p>
          <a:p>
            <a:pPr algn="ctr" eaLnBrk="1" hangingPunct="1">
              <a:spcBef>
                <a:spcPct val="0"/>
              </a:spcBef>
              <a:buFontTx/>
              <a:buNone/>
            </a:pPr>
            <a:endParaRPr lang="en-GB" altLang="en-US" sz="3400"/>
          </a:p>
          <a:p>
            <a:pPr algn="ctr" eaLnBrk="1" hangingPunct="1">
              <a:spcBef>
                <a:spcPct val="0"/>
              </a:spcBef>
              <a:buFontTx/>
              <a:buNone/>
            </a:pPr>
            <a:endParaRPr lang="en-GB" altLang="en-US" sz="3400"/>
          </a:p>
          <a:p>
            <a:pPr algn="ctr" eaLnBrk="1" hangingPunct="1">
              <a:spcBef>
                <a:spcPct val="0"/>
              </a:spcBef>
              <a:buFontTx/>
              <a:buNone/>
            </a:pPr>
            <a:endParaRPr lang="en-GB" altLang="en-US" sz="3400"/>
          </a:p>
          <a:p>
            <a:pPr algn="ctr" eaLnBrk="1" hangingPunct="1">
              <a:spcBef>
                <a:spcPct val="0"/>
              </a:spcBef>
              <a:buFontTx/>
              <a:buNone/>
            </a:pPr>
            <a:endParaRPr lang="en-GB" altLang="en-US" sz="3400"/>
          </a:p>
          <a:p>
            <a:pPr algn="ctr" eaLnBrk="1" hangingPunct="1">
              <a:spcBef>
                <a:spcPct val="0"/>
              </a:spcBef>
              <a:buFontTx/>
              <a:buNone/>
            </a:pPr>
            <a:endParaRPr lang="en-GB" altLang="en-US" sz="3400"/>
          </a:p>
          <a:p>
            <a:pPr algn="ctr" eaLnBrk="1" hangingPunct="1">
              <a:spcBef>
                <a:spcPct val="0"/>
              </a:spcBef>
              <a:buFontTx/>
              <a:buNone/>
            </a:pPr>
            <a:endParaRPr lang="en-GB" altLang="en-US" sz="3400"/>
          </a:p>
          <a:p>
            <a:pPr algn="ctr" eaLnBrk="1" hangingPunct="1">
              <a:spcBef>
                <a:spcPct val="0"/>
              </a:spcBef>
              <a:buFontTx/>
              <a:buNone/>
            </a:pPr>
            <a:r>
              <a:rPr lang="en-GB" altLang="en-US" sz="3400"/>
              <a:t>How many personalities can you list that are buried here?</a:t>
            </a:r>
          </a:p>
          <a:p>
            <a:pPr eaLnBrk="1" hangingPunct="1">
              <a:spcBef>
                <a:spcPct val="0"/>
              </a:spcBef>
              <a:buFontTx/>
              <a:buNone/>
            </a:pPr>
            <a:endParaRPr lang="en-GB" altLang="en-US" sz="3400"/>
          </a:p>
          <a:p>
            <a:pPr eaLnBrk="1" hangingPunct="1">
              <a:spcBef>
                <a:spcPct val="0"/>
              </a:spcBef>
            </a:pPr>
            <a:endParaRPr lang="en-GB" altLang="en-US" sz="3400"/>
          </a:p>
        </p:txBody>
      </p:sp>
      <p:pic>
        <p:nvPicPr>
          <p:cNvPr id="97285" name="Picture 6" descr="http://4.bp.blogspot.com/-oSj1SoJTcyg/TbfRCh_lXQI/AAAAAAAAACI/MOwr8B_79m8/s200/jannatul-baq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916113"/>
            <a:ext cx="51466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069138" y="2708275"/>
            <a:ext cx="1738312" cy="1200150"/>
          </a:xfrm>
          <a:prstGeom prst="rect">
            <a:avLst/>
          </a:prstGeom>
          <a:solidFill>
            <a:srgbClr val="FFFFCC"/>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a:solidFill>
                  <a:srgbClr val="FF0000"/>
                </a:solidFill>
              </a:rPr>
              <a:t>Hint: It is somewhere in Medina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wipe(left)">
                                      <p:cBhvr>
                                        <p:cTn id="12" dur="1000"/>
                                        <p:tgtEl>
                                          <p:spTgt spid="6">
                                            <p:txEl>
                                              <p:pRg st="8" end="8"/>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01613" y="63500"/>
            <a:ext cx="7769225" cy="1143000"/>
          </a:xfrm>
          <a:prstGeom prst="rect">
            <a:avLst/>
          </a:prstGeom>
        </p:spPr>
        <p:txBody>
          <a:bodyPr/>
          <a:lstStyle/>
          <a:p>
            <a:pPr algn="ctr" eaLnBrk="1" fontAlgn="auto" hangingPunct="1">
              <a:spcAft>
                <a:spcPts val="0"/>
              </a:spcAft>
              <a:defRPr/>
            </a:pPr>
            <a:r>
              <a:rPr lang="en-GB" sz="4000" b="1" dirty="0">
                <a:latin typeface="+mj-lt"/>
                <a:ea typeface="+mj-ea"/>
                <a:cs typeface="+mj-cs"/>
              </a:rPr>
              <a:t>Why do we go for </a:t>
            </a:r>
            <a:r>
              <a:rPr lang="en-GB" sz="4000" b="1" dirty="0" err="1">
                <a:latin typeface="+mj-lt"/>
                <a:ea typeface="+mj-ea"/>
                <a:cs typeface="+mj-cs"/>
              </a:rPr>
              <a:t>ziyarah</a:t>
            </a:r>
            <a:r>
              <a:rPr lang="en-GB" sz="4000" b="1" dirty="0">
                <a:latin typeface="+mj-lt"/>
                <a:ea typeface="+mj-ea"/>
                <a:cs typeface="+mj-cs"/>
              </a:rPr>
              <a:t> of </a:t>
            </a:r>
          </a:p>
          <a:p>
            <a:pPr algn="ctr" eaLnBrk="1" fontAlgn="auto" hangingPunct="1">
              <a:spcAft>
                <a:spcPts val="0"/>
              </a:spcAft>
              <a:defRPr/>
            </a:pPr>
            <a:r>
              <a:rPr lang="en-GB" sz="4000" b="1" dirty="0">
                <a:latin typeface="+mj-lt"/>
                <a:ea typeface="+mj-ea"/>
                <a:cs typeface="+mj-cs"/>
              </a:rPr>
              <a:t>the </a:t>
            </a:r>
            <a:r>
              <a:rPr lang="en-GB" sz="4000" b="1" dirty="0" err="1">
                <a:latin typeface="+mj-lt"/>
                <a:ea typeface="+mj-ea"/>
                <a:cs typeface="+mj-cs"/>
              </a:rPr>
              <a:t>Ahlul</a:t>
            </a:r>
            <a:r>
              <a:rPr lang="en-GB" sz="4000" b="1" dirty="0">
                <a:latin typeface="+mj-lt"/>
                <a:ea typeface="+mj-ea"/>
                <a:cs typeface="+mj-cs"/>
              </a:rPr>
              <a:t> Bayt?</a:t>
            </a:r>
          </a:p>
        </p:txBody>
      </p:sp>
      <p:grpSp>
        <p:nvGrpSpPr>
          <p:cNvPr id="99331"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6" name="Picture 2" descr="http://www.clipartkid.com/images/65/you-are-stupid-clipart-0KGJu9-clipart.jpe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6359">
            <a:off x="7346950" y="1143000"/>
            <a:ext cx="1651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22238" y="1484313"/>
            <a:ext cx="78486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ts val="1200"/>
              </a:spcBef>
              <a:buFont typeface="Calibri" panose="020F0502020204030204" pitchFamily="34" charset="0"/>
              <a:buAutoNum type="arabicPeriod"/>
            </a:pPr>
            <a:r>
              <a:rPr lang="en-GB" altLang="en-US" sz="2800"/>
              <a:t>We aim to </a:t>
            </a:r>
            <a:r>
              <a:rPr lang="en-GB" altLang="en-US" sz="2800" b="1" u="sng"/>
              <a:t>pay our respects to </a:t>
            </a:r>
            <a:r>
              <a:rPr lang="en-GB" altLang="en-US" sz="2800"/>
              <a:t>these special servants of Allāh (SWT) </a:t>
            </a:r>
          </a:p>
          <a:p>
            <a:pPr eaLnBrk="1" hangingPunct="1">
              <a:lnSpc>
                <a:spcPct val="110000"/>
              </a:lnSpc>
              <a:spcBef>
                <a:spcPts val="1200"/>
              </a:spcBef>
              <a:buFont typeface="Calibri" panose="020F0502020204030204" pitchFamily="34" charset="0"/>
              <a:buAutoNum type="arabicPeriod"/>
            </a:pPr>
            <a:r>
              <a:rPr lang="en-GB" altLang="en-US" sz="2800" b="1" u="sng"/>
              <a:t>Renew our pledges </a:t>
            </a:r>
            <a:r>
              <a:rPr lang="en-GB" altLang="en-US" sz="2800"/>
              <a:t>with them of being their sincere followers. </a:t>
            </a:r>
          </a:p>
          <a:p>
            <a:pPr eaLnBrk="1" hangingPunct="1">
              <a:lnSpc>
                <a:spcPct val="110000"/>
              </a:lnSpc>
              <a:spcBef>
                <a:spcPts val="1200"/>
              </a:spcBef>
              <a:buFont typeface="Calibri" panose="020F0502020204030204" pitchFamily="34" charset="0"/>
              <a:buAutoNum type="arabicPeriod"/>
            </a:pPr>
            <a:r>
              <a:rPr lang="en-GB" altLang="en-US" sz="2800"/>
              <a:t>We </a:t>
            </a:r>
            <a:r>
              <a:rPr lang="en-GB" altLang="en-US" sz="2800" b="1" u="sng"/>
              <a:t>reflect</a:t>
            </a:r>
            <a:r>
              <a:rPr lang="en-GB" altLang="en-US" sz="2800"/>
              <a:t> upon their lives, and try to </a:t>
            </a:r>
            <a:r>
              <a:rPr lang="en-GB" altLang="en-US" sz="2800" b="1" u="sng"/>
              <a:t>implement</a:t>
            </a:r>
            <a:r>
              <a:rPr lang="en-GB" altLang="en-US" sz="2800"/>
              <a:t> these in our own lives back at home. </a:t>
            </a:r>
          </a:p>
          <a:p>
            <a:pPr eaLnBrk="1" hangingPunct="1">
              <a:lnSpc>
                <a:spcPct val="110000"/>
              </a:lnSpc>
              <a:spcBef>
                <a:spcPts val="1200"/>
              </a:spcBef>
              <a:buFont typeface="Calibri" panose="020F0502020204030204" pitchFamily="34" charset="0"/>
              <a:buAutoNum type="arabicPeriod"/>
            </a:pPr>
            <a:r>
              <a:rPr lang="en-GB" altLang="en-US" sz="2800"/>
              <a:t>It gives us a much needed </a:t>
            </a:r>
            <a:r>
              <a:rPr lang="en-GB" altLang="en-US" sz="2800" b="1" u="sng"/>
              <a:t>time </a:t>
            </a:r>
            <a:r>
              <a:rPr lang="en-GB" altLang="en-US" sz="2800"/>
              <a:t>out                         from our busy lives in order </a:t>
            </a:r>
            <a:r>
              <a:rPr lang="en-GB" altLang="en-US" sz="2800" b="1" u="sng"/>
              <a:t>to build                            ours spirituality </a:t>
            </a:r>
            <a:r>
              <a:rPr lang="en-GB" altLang="en-US" sz="2800"/>
              <a:t>in the proximity of                                the holy personalities. </a:t>
            </a:r>
          </a:p>
        </p:txBody>
      </p:sp>
      <p:pic>
        <p:nvPicPr>
          <p:cNvPr id="2050" name="Picture 2" descr="Image result for praying shrine muslim"/>
          <p:cNvPicPr>
            <a:picLocks noChangeAspect="1" noChangeArrowheads="1"/>
          </p:cNvPicPr>
          <p:nvPr/>
        </p:nvPicPr>
        <p:blipFill>
          <a:blip r:embed="rId5">
            <a:extLst>
              <a:ext uri="{28A0092B-C50C-407E-A947-70E740481C1C}">
                <a14:useLocalDpi xmlns:a14="http://schemas.microsoft.com/office/drawing/2010/main" val="0"/>
              </a:ext>
            </a:extLst>
          </a:blip>
          <a:srcRect l="17186" r="15924"/>
          <a:stretch>
            <a:fillRect/>
          </a:stretch>
        </p:blipFill>
        <p:spPr bwMode="auto">
          <a:xfrm rot="412380">
            <a:off x="6788150" y="4692650"/>
            <a:ext cx="1985963" cy="18446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Oval 6"/>
          <p:cNvSpPr/>
          <p:nvPr/>
        </p:nvSpPr>
        <p:spPr>
          <a:xfrm>
            <a:off x="7712075" y="2162175"/>
            <a:ext cx="695325" cy="5461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p:cNvSpPr txBox="1">
            <a:spLocks/>
          </p:cNvSpPr>
          <p:nvPr/>
        </p:nvSpPr>
        <p:spPr>
          <a:xfrm>
            <a:off x="-317500" y="341313"/>
            <a:ext cx="8229600" cy="1143000"/>
          </a:xfrm>
          <a:prstGeom prst="rect">
            <a:avLst/>
          </a:prstGeom>
        </p:spPr>
        <p:txBody>
          <a:bodyPr/>
          <a:lstStyle/>
          <a:p>
            <a:pPr algn="ctr" eaLnBrk="1" fontAlgn="auto" hangingPunct="1">
              <a:spcAft>
                <a:spcPts val="0"/>
              </a:spcAft>
              <a:defRPr/>
            </a:pPr>
            <a:r>
              <a:rPr lang="en-GB" sz="3600" b="1" dirty="0">
                <a:latin typeface="+mj-lt"/>
                <a:ea typeface="+mj-ea"/>
                <a:cs typeface="+mj-cs"/>
              </a:rPr>
              <a:t>The Story of Prophet  </a:t>
            </a:r>
            <a:r>
              <a:rPr lang="en-GB" sz="3600" b="1" dirty="0" err="1">
                <a:latin typeface="+mj-lt"/>
                <a:ea typeface="+mj-ea"/>
                <a:cs typeface="+mj-cs"/>
              </a:rPr>
              <a:t>Zakariyyah</a:t>
            </a:r>
            <a:r>
              <a:rPr lang="en-GB" sz="3600" b="1" dirty="0">
                <a:latin typeface="+mj-lt"/>
                <a:ea typeface="+mj-ea"/>
                <a:cs typeface="+mj-cs"/>
              </a:rPr>
              <a:t> (</a:t>
            </a:r>
            <a:r>
              <a:rPr lang="en-GB" sz="3600" b="1" dirty="0" err="1">
                <a:latin typeface="+mj-lt"/>
                <a:ea typeface="+mj-ea"/>
                <a:cs typeface="+mj-cs"/>
              </a:rPr>
              <a:t>a.s</a:t>
            </a:r>
            <a:r>
              <a:rPr lang="en-GB" sz="3600" b="1" dirty="0">
                <a:latin typeface="+mj-lt"/>
                <a:ea typeface="+mj-ea"/>
                <a:cs typeface="+mj-cs"/>
              </a:rPr>
              <a:t>)</a:t>
            </a:r>
          </a:p>
        </p:txBody>
      </p:sp>
      <p:grpSp>
        <p:nvGrpSpPr>
          <p:cNvPr id="101380"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403225" y="1773238"/>
            <a:ext cx="80041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a:t>Prophet Zakariyyah (A) really wanted a child                        but he had reached old age and his wife was       unable to have children.</a:t>
            </a:r>
          </a:p>
          <a:p>
            <a:pPr eaLnBrk="1" hangingPunct="1">
              <a:spcBef>
                <a:spcPct val="0"/>
              </a:spcBef>
            </a:pPr>
            <a:endParaRPr lang="en-GB" altLang="en-US" sz="2800"/>
          </a:p>
          <a:p>
            <a:pPr eaLnBrk="1" hangingPunct="1">
              <a:spcBef>
                <a:spcPct val="0"/>
              </a:spcBef>
            </a:pPr>
            <a:r>
              <a:rPr lang="en-GB" altLang="en-US" sz="2800"/>
              <a:t>When he saw the special favours Allah (swt) had given Bibi Maryam (A) at her prayer place, he used this special location in order to make his own prayer for a child.</a:t>
            </a:r>
          </a:p>
          <a:p>
            <a:pPr eaLnBrk="1" hangingPunct="1">
              <a:spcBef>
                <a:spcPct val="0"/>
              </a:spcBef>
            </a:pPr>
            <a:endParaRPr lang="en-GB" altLang="en-US" sz="2800"/>
          </a:p>
          <a:p>
            <a:pPr eaLnBrk="1" hangingPunct="1">
              <a:spcBef>
                <a:spcPct val="0"/>
              </a:spcBef>
            </a:pPr>
            <a:r>
              <a:rPr lang="en-GB" altLang="en-US" sz="2800"/>
              <a:t>His prayers were immediately answered:</a:t>
            </a:r>
          </a:p>
        </p:txBody>
      </p:sp>
      <p:pic>
        <p:nvPicPr>
          <p:cNvPr id="101382" name="Picture 2" descr="Image result for baby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650" y="1430338"/>
            <a:ext cx="14112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muslim 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0948">
            <a:off x="6889750" y="5143500"/>
            <a:ext cx="1928813" cy="12874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baby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650" y="1397000"/>
            <a:ext cx="14112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muslim 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0948">
            <a:off x="6889750" y="5111750"/>
            <a:ext cx="1928813" cy="12858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831975" y="268288"/>
            <a:ext cx="6188075" cy="1143000"/>
          </a:xfrm>
          <a:prstGeom prst="rect">
            <a:avLst/>
          </a:prstGeom>
        </p:spPr>
        <p:txBody>
          <a:bodyPr/>
          <a:lstStyle/>
          <a:p>
            <a:pPr algn="ctr" eaLnBrk="1" fontAlgn="auto" hangingPunct="1">
              <a:spcAft>
                <a:spcPts val="0"/>
              </a:spcAft>
              <a:defRPr/>
            </a:pPr>
            <a:r>
              <a:rPr lang="en-GB" sz="3600" b="1" u="sng" dirty="0">
                <a:latin typeface="+mj-lt"/>
                <a:ea typeface="+mj-ea"/>
                <a:cs typeface="+mj-cs"/>
              </a:rPr>
              <a:t>The answer to Prophet </a:t>
            </a:r>
            <a:r>
              <a:rPr lang="en-GB" sz="3600" b="1" u="sng" dirty="0" err="1">
                <a:latin typeface="+mj-lt"/>
                <a:ea typeface="+mj-ea"/>
                <a:cs typeface="+mj-cs"/>
              </a:rPr>
              <a:t>Zakariyyah’s</a:t>
            </a:r>
            <a:r>
              <a:rPr lang="en-GB" sz="3600" b="1" u="sng" dirty="0">
                <a:latin typeface="+mj-lt"/>
                <a:ea typeface="+mj-ea"/>
                <a:cs typeface="+mj-cs"/>
              </a:rPr>
              <a:t> (A) Prayers</a:t>
            </a:r>
          </a:p>
        </p:txBody>
      </p:sp>
      <p:grpSp>
        <p:nvGrpSpPr>
          <p:cNvPr id="103427"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03428" name="Rectangle 5"/>
          <p:cNvSpPr>
            <a:spLocks noChangeArrowheads="1"/>
          </p:cNvSpPr>
          <p:nvPr/>
        </p:nvSpPr>
        <p:spPr bwMode="auto">
          <a:xfrm>
            <a:off x="323850" y="1844675"/>
            <a:ext cx="842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SA" altLang="en-US"/>
              <a:t>ف</a:t>
            </a:r>
            <a:r>
              <a:rPr lang="ar-SA" altLang="en-US" sz="3600"/>
              <a:t>َنَادَتْهُ الْمَلَائِكَةُ وَهُوَ قَائِمٌ يُصَلِّي فِي الْمِحْرَابِ أَنَّ اللَّهَ يُبَشِّرُكَ بِيَحْيَىٰ مُصَدِّقًا بِكَلِمَةٍ مِّنَ اللَّهِ وَسَيِّدًا وَحَصُورًا وَنَبِيًّا مِّنَ الصَّالِحِينَ</a:t>
            </a:r>
            <a:endParaRPr lang="en-GB" altLang="en-US" sz="3600"/>
          </a:p>
          <a:p>
            <a:pPr algn="ctr" eaLnBrk="1" hangingPunct="1">
              <a:spcBef>
                <a:spcPct val="0"/>
              </a:spcBef>
              <a:buFontTx/>
              <a:buNone/>
            </a:pPr>
            <a:endParaRPr lang="en-GB" altLang="en-US" sz="1600"/>
          </a:p>
          <a:p>
            <a:pPr algn="ctr" eaLnBrk="1" hangingPunct="1">
              <a:spcBef>
                <a:spcPct val="0"/>
              </a:spcBef>
              <a:buFontTx/>
              <a:buNone/>
            </a:pPr>
            <a:r>
              <a:rPr lang="en-GB" altLang="en-US"/>
              <a:t>The angels called out to him, while stood praying in the sanctuary, "God gives you news of Yahya, confirming a Word from God. He will be noble and chaste, a prophet, one of the righteous."</a:t>
            </a:r>
          </a:p>
        </p:txBody>
      </p:sp>
      <p:sp>
        <p:nvSpPr>
          <p:cNvPr id="7" name="TextBox 6"/>
          <p:cNvSpPr txBox="1">
            <a:spLocks noChangeArrowheads="1"/>
          </p:cNvSpPr>
          <p:nvPr/>
        </p:nvSpPr>
        <p:spPr bwMode="auto">
          <a:xfrm flipH="1">
            <a:off x="309563" y="5845175"/>
            <a:ext cx="836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i="1">
                <a:solidFill>
                  <a:srgbClr val="FF0000"/>
                </a:solidFill>
              </a:rPr>
              <a:t>What does the story of Prophet Zakiriyyah (A) teach us about praying in special places? </a:t>
            </a:r>
          </a:p>
        </p:txBody>
      </p:sp>
      <p:pic>
        <p:nvPicPr>
          <p:cNvPr id="4098" name="Picture 2" descr="Image result for muslim pra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9835">
            <a:off x="327025" y="366713"/>
            <a:ext cx="1973263" cy="11128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39688" y="268288"/>
            <a:ext cx="8229600" cy="1143000"/>
          </a:xfrm>
          <a:prstGeom prst="rect">
            <a:avLst/>
          </a:prstGeom>
        </p:spPr>
        <p:txBody>
          <a:bodyPr/>
          <a:lstStyle/>
          <a:p>
            <a:pPr eaLnBrk="1" fontAlgn="auto" hangingPunct="1">
              <a:spcAft>
                <a:spcPts val="0"/>
              </a:spcAft>
              <a:defRPr/>
            </a:pPr>
            <a:r>
              <a:rPr lang="en-GB" sz="2800" b="1" dirty="0">
                <a:latin typeface="+mj-lt"/>
                <a:ea typeface="+mj-ea"/>
                <a:cs typeface="+mj-cs"/>
              </a:rPr>
              <a:t>When we go for </a:t>
            </a:r>
            <a:r>
              <a:rPr lang="en-GB" sz="2800" b="1" dirty="0" err="1">
                <a:latin typeface="+mj-lt"/>
                <a:ea typeface="+mj-ea"/>
                <a:cs typeface="+mj-cs"/>
              </a:rPr>
              <a:t>ziyarah</a:t>
            </a:r>
            <a:r>
              <a:rPr lang="en-GB" sz="2800" b="1" dirty="0">
                <a:latin typeface="+mj-lt"/>
                <a:ea typeface="+mj-ea"/>
                <a:cs typeface="+mj-cs"/>
              </a:rPr>
              <a:t> of the </a:t>
            </a:r>
            <a:r>
              <a:rPr lang="en-GB" sz="2800" b="1" dirty="0" err="1">
                <a:latin typeface="+mj-lt"/>
                <a:ea typeface="+mj-ea"/>
                <a:cs typeface="+mj-cs"/>
              </a:rPr>
              <a:t>Ahlul</a:t>
            </a:r>
            <a:r>
              <a:rPr lang="en-GB" sz="2800" b="1" dirty="0">
                <a:latin typeface="+mj-lt"/>
                <a:ea typeface="+mj-ea"/>
                <a:cs typeface="+mj-cs"/>
              </a:rPr>
              <a:t> Bayt (A)                                                                     we are required to seek permission to enter the                       signs by reciting </a:t>
            </a:r>
            <a:r>
              <a:rPr lang="en-GB" sz="2800" b="1" dirty="0" err="1">
                <a:latin typeface="+mj-lt"/>
                <a:ea typeface="+mj-ea"/>
                <a:cs typeface="+mj-cs"/>
              </a:rPr>
              <a:t>idhn</a:t>
            </a:r>
            <a:r>
              <a:rPr lang="en-GB" sz="2800" b="1" dirty="0">
                <a:latin typeface="+mj-lt"/>
                <a:ea typeface="+mj-ea"/>
                <a:cs typeface="+mj-cs"/>
              </a:rPr>
              <a:t> al-</a:t>
            </a:r>
            <a:r>
              <a:rPr lang="en-GB" sz="2800" b="1" dirty="0" err="1">
                <a:latin typeface="+mj-lt"/>
                <a:ea typeface="+mj-ea"/>
                <a:cs typeface="+mj-cs"/>
              </a:rPr>
              <a:t>dukhul</a:t>
            </a:r>
            <a:r>
              <a:rPr lang="en-GB" sz="2800" b="1" dirty="0">
                <a:latin typeface="+mj-lt"/>
                <a:ea typeface="+mj-ea"/>
                <a:cs typeface="+mj-cs"/>
              </a:rPr>
              <a:t>…</a:t>
            </a:r>
            <a:endParaRPr lang="en-GB" sz="2400" b="1" dirty="0">
              <a:latin typeface="+mj-lt"/>
              <a:ea typeface="+mj-ea"/>
              <a:cs typeface="+mj-cs"/>
            </a:endParaRPr>
          </a:p>
        </p:txBody>
      </p:sp>
      <p:grpSp>
        <p:nvGrpSpPr>
          <p:cNvPr id="105475" name="Group 2"/>
          <p:cNvGrpSpPr>
            <a:grpSpLocks/>
          </p:cNvGrpSpPr>
          <p:nvPr/>
        </p:nvGrpSpPr>
        <p:grpSpPr bwMode="auto">
          <a:xfrm>
            <a:off x="7688263" y="0"/>
            <a:ext cx="1433512"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05476" name="Scroll: Horizontal 7"/>
          <p:cNvSpPr>
            <a:spLocks noChangeArrowheads="1"/>
          </p:cNvSpPr>
          <p:nvPr/>
        </p:nvSpPr>
        <p:spPr bwMode="auto">
          <a:xfrm>
            <a:off x="147638" y="1679575"/>
            <a:ext cx="8816975" cy="4341813"/>
          </a:xfrm>
          <a:prstGeom prst="horizontalScroll">
            <a:avLst>
              <a:gd name="adj" fmla="val 3685"/>
            </a:avLst>
          </a:prstGeom>
          <a:blipFill dpi="0" rotWithShape="1">
            <a:blip r:embed="rId4"/>
            <a:srcRect/>
            <a:tile tx="0" ty="0" sx="100000" sy="100000" flip="none" algn="tl"/>
          </a:blipFill>
          <a:ln w="25400">
            <a:solidFill>
              <a:srgbClr val="385D8A"/>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800">
              <a:solidFill>
                <a:srgbClr val="FFFFFF"/>
              </a:solidFill>
            </a:endParaRPr>
          </a:p>
        </p:txBody>
      </p:sp>
      <p:sp>
        <p:nvSpPr>
          <p:cNvPr id="6" name="TextBox 5"/>
          <p:cNvSpPr txBox="1">
            <a:spLocks noChangeArrowheads="1"/>
          </p:cNvSpPr>
          <p:nvPr/>
        </p:nvSpPr>
        <p:spPr bwMode="auto">
          <a:xfrm>
            <a:off x="388938" y="5915025"/>
            <a:ext cx="8047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i="1">
                <a:solidFill>
                  <a:srgbClr val="FF0000"/>
                </a:solidFill>
              </a:rPr>
              <a:t>Why do you think it is important to recite idhn al –dukhul before entering the Holy Shrines?</a:t>
            </a:r>
          </a:p>
        </p:txBody>
      </p:sp>
      <p:sp>
        <p:nvSpPr>
          <p:cNvPr id="105478" name="Rectangle 6"/>
          <p:cNvSpPr>
            <a:spLocks noChangeArrowheads="1"/>
          </p:cNvSpPr>
          <p:nvPr/>
        </p:nvSpPr>
        <p:spPr bwMode="auto">
          <a:xfrm>
            <a:off x="400050" y="1973263"/>
            <a:ext cx="8459788"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120000"/>
              </a:lnSpc>
              <a:spcBef>
                <a:spcPct val="0"/>
              </a:spcBef>
              <a:buFontTx/>
              <a:buNone/>
            </a:pPr>
            <a:r>
              <a:rPr lang="en-GB" altLang="en-US" sz="2400"/>
              <a:t>O Allāh, I hold (as an article of faith) this honoured place of pilgrimage as sacred, in his invisibility just as I was certain and sure of his sanctity in his presence. I know that Your messenger and Your representatives (peace be upon them) are alive, receiving sustenance from You. They see my place of spiritual state, hear my words and answer my Salaam. Although You have shut off their speech from my hearing, but you have unlocked the door of my understanding because of my delightful recitation of their merits.</a:t>
            </a:r>
          </a:p>
        </p:txBody>
      </p:sp>
      <p:sp>
        <p:nvSpPr>
          <p:cNvPr id="9" name="Scroll: Horizontal 8"/>
          <p:cNvSpPr>
            <a:spLocks noChangeArrowheads="1"/>
          </p:cNvSpPr>
          <p:nvPr/>
        </p:nvSpPr>
        <p:spPr bwMode="auto">
          <a:xfrm>
            <a:off x="179388" y="1700213"/>
            <a:ext cx="8816975" cy="4341812"/>
          </a:xfrm>
          <a:prstGeom prst="horizontalScroll">
            <a:avLst>
              <a:gd name="adj" fmla="val 3685"/>
            </a:avLst>
          </a:prstGeom>
          <a:blipFill dpi="0" rotWithShape="1">
            <a:blip r:embed="rId4"/>
            <a:srcRect/>
            <a:tile tx="0" ty="0" sx="100000" sy="100000" flip="none" algn="tl"/>
          </a:blipFill>
          <a:ln w="25400">
            <a:solidFill>
              <a:srgbClr val="385D8A"/>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800">
              <a:solidFill>
                <a:srgbClr val="FFFFFF"/>
              </a:solidFill>
            </a:endParaRPr>
          </a:p>
        </p:txBody>
      </p:sp>
      <p:sp>
        <p:nvSpPr>
          <p:cNvPr id="10" name="Rectangle 9"/>
          <p:cNvSpPr>
            <a:spLocks noChangeArrowheads="1"/>
          </p:cNvSpPr>
          <p:nvPr/>
        </p:nvSpPr>
        <p:spPr bwMode="auto">
          <a:xfrm>
            <a:off x="431800" y="1995488"/>
            <a:ext cx="8459788"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lnSpc>
                <a:spcPct val="120000"/>
              </a:lnSpc>
              <a:spcBef>
                <a:spcPct val="0"/>
              </a:spcBef>
              <a:buFontTx/>
              <a:buNone/>
            </a:pPr>
            <a:r>
              <a:rPr lang="en-GB" altLang="en-US" sz="2400"/>
              <a:t>O Allāh, I hold (as an article of faith) this honoured place of pilgrimage as sacred, in his invisibility just as I was certain and sure of his sanctity in his presence. I know that Your messenger and Your representatives (peace be upon them) are alive, receiving sustenance from You. They see my place of spiritual state, hear my words and answer my Salaam. Although You have shut off their speech from my hearing, but you have unlocked the door of my understanding because of my delightful recitation of their merits.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0" name="16-Point Star 9"/>
          <p:cNvSpPr/>
          <p:nvPr/>
        </p:nvSpPr>
        <p:spPr>
          <a:xfrm>
            <a:off x="332879" y="1916832"/>
            <a:ext cx="8847633" cy="4941168"/>
          </a:xfrm>
          <a:prstGeom prst="star16">
            <a:avLst>
              <a:gd name="adj" fmla="val 42976"/>
            </a:avLst>
          </a:prstGeom>
          <a:gradFill>
            <a:gsLst>
              <a:gs pos="0">
                <a:srgbClr val="FF3399"/>
              </a:gs>
              <a:gs pos="25000">
                <a:srgbClr val="FF6633"/>
              </a:gs>
              <a:gs pos="50000">
                <a:srgbClr val="FFFF00"/>
              </a:gs>
              <a:gs pos="75000">
                <a:srgbClr val="01A78F"/>
              </a:gs>
              <a:gs pos="100000">
                <a:srgbClr val="3366FF"/>
              </a:gs>
            </a:gsLst>
            <a:lin ang="5400000" scaled="0"/>
          </a:gra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07525"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1028" name="Picture 4" descr="http://www.hercampus.com/sites/default/files/2013/11/24/Did%20You%20Kn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474663"/>
            <a:ext cx="3681412" cy="2024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547813" y="2636838"/>
            <a:ext cx="64801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a:latin typeface="Comic Sans MS" panose="030F0702030302020204" pitchFamily="66" charset="0"/>
              </a:rPr>
              <a:t>On the day of Arafah, the Angels descend the shrine of Imam al-Husayn (a.s.) and listen to the prayers of the zuwwar before they go to the plain of Arafah to hear the prayers of the hujjaj.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8"/>
                                        </p:tgtEl>
                                      </p:cBhvr>
                                    </p:animEffect>
                                    <p:animScale>
                                      <p:cBhvr>
                                        <p:cTn id="7" dur="250" autoRev="1" fill="hold"/>
                                        <p:tgtEl>
                                          <p:spTgt spid="102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16289</TotalTime>
  <Words>1137</Words>
  <Application>Microsoft Office PowerPoint</Application>
  <PresentationFormat>On-screen Show (4:3)</PresentationFormat>
  <Paragraphs>99</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Arial</vt:lpstr>
      <vt:lpstr>Traditional Arabic</vt:lpstr>
      <vt:lpstr>Wingdings</vt:lpstr>
      <vt:lpstr>Comic Sans MS</vt:lpstr>
      <vt:lpstr>+mj-lt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Taskeen Zahra Jaffer</dc:creator>
  <cp:lastModifiedBy>Rumina Hashmani</cp:lastModifiedBy>
  <cp:revision>297</cp:revision>
  <dcterms:created xsi:type="dcterms:W3CDTF">2016-11-17T21:46:31Z</dcterms:created>
  <dcterms:modified xsi:type="dcterms:W3CDTF">2017-02-06T15:37:52Z</dcterms:modified>
</cp:coreProperties>
</file>