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0" r:id="rId2"/>
    <p:sldId id="256" r:id="rId3"/>
    <p:sldId id="309" r:id="rId4"/>
    <p:sldId id="332" r:id="rId5"/>
    <p:sldId id="355" r:id="rId6"/>
    <p:sldId id="354" r:id="rId7"/>
    <p:sldId id="353" r:id="rId8"/>
    <p:sldId id="357" r:id="rId9"/>
    <p:sldId id="358" r:id="rId10"/>
    <p:sldId id="310" r:id="rId1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FCC"/>
    <a:srgbClr val="CCFF99"/>
    <a:srgbClr val="99CC00"/>
    <a:srgbClr val="FFCCFF"/>
    <a:srgbClr val="800000"/>
    <a:srgbClr val="66FFFF"/>
    <a:srgbClr val="FF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5854" autoAdjust="0"/>
    <p:restoredTop sz="73713" autoAdjust="0"/>
  </p:normalViewPr>
  <p:slideViewPr>
    <p:cSldViewPr>
      <p:cViewPr varScale="1">
        <p:scale>
          <a:sx n="84" d="100"/>
          <a:sy n="84" d="100"/>
        </p:scale>
        <p:origin x="295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6535B1E6-61EC-4276-8DFA-29BC06511AA9}" type="datetimeFigureOut">
              <a:rPr lang="en-US"/>
              <a:pPr>
                <a:defRPr/>
              </a:pPr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A983B08A-DA1F-4389-953E-B0A9CDEEE5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DA8B7C1-3D5F-415D-9BE6-68C62FA36F1D}" type="datetimeFigureOut">
              <a:rPr lang="en-GB"/>
              <a:pPr>
                <a:defRPr/>
              </a:pPr>
              <a:t>06/02/2017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1B28C20-462F-4A6D-831B-6E6482A905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Answer: Two Bismillahs – Surah Naml (surah 27)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/>
              <a:t>No Bismillah – Surah Tawbah (surah 9)</a:t>
            </a:r>
          </a:p>
        </p:txBody>
      </p:sp>
      <p:sp>
        <p:nvSpPr>
          <p:cNvPr id="778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2F0C934-1642-4EA6-8516-CAB428819702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This verse [5:55] is one of the verses that, as a Qur’anic text, indicates to Mastership and Imamate of Ali ibne Abi Talib (A)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798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9A0002-AA51-41B1-9AC1-518EC6E58ABA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This verse mentions the qualities and the characteristics of a particular person without mentioning his name, and it is up to the readers and audience to find out as to who fits in these qualities. 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819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F5DEA3-D1D7-48FF-87AB-7731B4575882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/>
              <a:t>Answer: The Holy Prophet (S) also said the above statement in Ghadeer Khum in order to state the position of Imam Ali (A)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</a:pPr>
            <a:r>
              <a:rPr lang="en-GB" altLang="en-US"/>
              <a:t>Imam Ali (A) himself repeatedly recited this verse for his own rightfulness. </a:t>
            </a:r>
          </a:p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E934E6F-457F-4222-A4EF-C67DBCEF019D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FF4EA54-3AD0-445B-BDEE-41F0D4B1DD4A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045A31E-9F4C-411A-A681-40C0C2564F8D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901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AED0E0-771A-43B2-AA18-272FAF22263B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914400" lvl="1" indent="-457200" eaLnBrk="1" hangingPunct="1">
              <a:spcBef>
                <a:spcPct val="0"/>
              </a:spcBef>
              <a:buFont typeface="+mj-lt"/>
              <a:buNone/>
            </a:pPr>
            <a:endParaRPr lang="en-GB" altLang="en-US"/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FEC4EC1-C292-480F-A976-A53FC8382F0A}" type="slidenum">
              <a:rPr lang="en-GB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F6394-4B8D-4B60-818C-6DD8121627A7}" type="datetimeFigureOut">
              <a:rPr lang="en-GB"/>
              <a:pPr>
                <a:defRPr/>
              </a:pPr>
              <a:t>06/02/2017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43106-9E1B-4419-8F12-B161690D8D4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5949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F1362-B9A9-4A98-9C0F-76047C379F7D}" type="datetimeFigureOut">
              <a:rPr lang="en-GB"/>
              <a:pPr>
                <a:defRPr/>
              </a:pPr>
              <a:t>06/02/2017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1BC5F4-2C71-44F9-BB12-881A3DF8D1E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8448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1EF25-3BBE-42B1-9B9C-44F478232C59}" type="datetimeFigureOut">
              <a:rPr lang="en-GB"/>
              <a:pPr>
                <a:defRPr/>
              </a:pPr>
              <a:t>06/02/2017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EFE7C-2EAD-4DE9-AD35-2A747DFCDB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1847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DF40A-7609-4752-B216-3C4EDADB9B0E}" type="datetimeFigureOut">
              <a:rPr lang="en-GB"/>
              <a:pPr>
                <a:defRPr/>
              </a:pPr>
              <a:t>06/02/2017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04B59-18BB-40DD-9626-919A049996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2993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5E04A-2040-48C5-87EC-94202E7FFD02}" type="datetimeFigureOut">
              <a:rPr lang="en-GB"/>
              <a:pPr>
                <a:defRPr/>
              </a:pPr>
              <a:t>06/02/2017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BA9B26-103F-4815-9A99-DF4455B98B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2345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60C5C-7809-4DA8-B30D-565BA54166C8}" type="datetimeFigureOut">
              <a:rPr lang="en-GB"/>
              <a:pPr>
                <a:defRPr/>
              </a:pPr>
              <a:t>06/02/2017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F29AA-9E1F-4974-84AD-9610C6D2594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7832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3CD07-6B1A-43AA-ACDB-D39007FAAD8D}" type="datetimeFigureOut">
              <a:rPr lang="en-GB"/>
              <a:pPr>
                <a:defRPr/>
              </a:pPr>
              <a:t>06/02/2017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5B38C-51F9-4A25-B2CF-1FA4616ACAD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742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6980D-D1CD-44C5-901F-DDEFA9F30F8E}" type="datetimeFigureOut">
              <a:rPr lang="en-GB"/>
              <a:pPr>
                <a:defRPr/>
              </a:pPr>
              <a:t>06/02/2017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3D5B5-EB18-430C-A260-1F8EB5A02D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88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BA40E-2BE5-443C-9760-B12D958905A2}" type="datetimeFigureOut">
              <a:rPr lang="en-GB"/>
              <a:pPr>
                <a:defRPr/>
              </a:pPr>
              <a:t>06/02/2017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D161E-550B-4AD9-894D-BDE843229EE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787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ED337-B07C-4D31-92CB-5BD2F754C9B9}" type="datetimeFigureOut">
              <a:rPr lang="en-GB"/>
              <a:pPr>
                <a:defRPr/>
              </a:pPr>
              <a:t>06/02/2017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1DCAF-71E6-4311-8DE4-FECADAA15DF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0282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D223F-4BB1-4136-8922-FF8C2E607164}" type="datetimeFigureOut">
              <a:rPr lang="en-GB"/>
              <a:pPr>
                <a:defRPr/>
              </a:pPr>
              <a:t>06/02/2017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8DFD0-9FC9-4EC1-AAA0-4F4C47279E3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1777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14DB86-F0E6-4E1F-99AE-9F130BDDAD9F}" type="datetimeFigureOut">
              <a:rPr lang="en-GB"/>
              <a:pPr>
                <a:defRPr/>
              </a:pPr>
              <a:t>06/02/2017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396AC25-B38F-4DA7-B1B9-F9D2ABEE9DB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gif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quran-o-sunnat.com/wp-content/uploads/2015/08/Read-holy-Quran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9552" y="548680"/>
            <a:ext cx="8100392" cy="53414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533978" y="1412875"/>
            <a:ext cx="814171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x-none" sz="8000" b="1" dirty="0">
                <a:ln w="28575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2700000" scaled="1"/>
                  <a:tileRect/>
                </a:gradFill>
                <a:latin typeface="Apple Chancery" pitchFamily="66" charset="0"/>
              </a:rPr>
              <a:t>Qur`an Appreciation</a:t>
            </a:r>
            <a:endParaRPr lang="x-none" sz="8000" b="1" dirty="0">
              <a:ln w="28575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404040"/>
              </a:solidFill>
              <a:latin typeface="Apple Chancer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2"/>
          <p:cNvGrpSpPr>
            <a:grpSpLocks/>
          </p:cNvGrpSpPr>
          <p:nvPr/>
        </p:nvGrpSpPr>
        <p:grpSpPr bwMode="auto">
          <a:xfrm>
            <a:off x="7712075" y="0"/>
            <a:ext cx="1431925" cy="1074738"/>
            <a:chOff x="7512957" y="344670"/>
            <a:chExt cx="1432621" cy="1074466"/>
          </a:xfrm>
        </p:grpSpPr>
        <p:pic>
          <p:nvPicPr>
            <p:cNvPr id="4" name="Picture 3" descr="http://www.quran-o-sunnat.com/wp-content/uploads/2015/08/Read-holy-Quran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512957" y="344670"/>
              <a:ext cx="1432621" cy="10744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7740352" y="476672"/>
              <a:ext cx="936104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0541" cmpd="sng">
                    <a:solidFill>
                      <a:prstClr val="black">
                        <a:lumMod val="85000"/>
                        <a:lumOff val="15000"/>
                      </a:prstClr>
                    </a:solidFill>
                    <a:prstDash val="solid"/>
                  </a:ln>
                  <a:gradFill flip="none" rotWithShape="1"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16200000" scaled="1"/>
                    <a:tileRect/>
                  </a:gradFill>
                  <a:latin typeface="Apple Chancery" pitchFamily="66" charset="0"/>
                </a:rPr>
                <a:t>QA</a:t>
              </a:r>
            </a:p>
          </p:txBody>
        </p:sp>
      </p:grpSp>
      <p:sp>
        <p:nvSpPr>
          <p:cNvPr id="91139" name="Title 1"/>
          <p:cNvSpPr txBox="1">
            <a:spLocks/>
          </p:cNvSpPr>
          <p:nvPr/>
        </p:nvSpPr>
        <p:spPr bwMode="auto">
          <a:xfrm>
            <a:off x="457200" y="-26988"/>
            <a:ext cx="8229600" cy="993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4400" b="1" u="sng">
                <a:solidFill>
                  <a:srgbClr val="000000"/>
                </a:solidFill>
              </a:rPr>
              <a:t>Plenary</a:t>
            </a:r>
          </a:p>
        </p:txBody>
      </p:sp>
      <p:sp>
        <p:nvSpPr>
          <p:cNvPr id="91140" name="Rectangle 6"/>
          <p:cNvSpPr>
            <a:spLocks noChangeArrowheads="1"/>
          </p:cNvSpPr>
          <p:nvPr/>
        </p:nvSpPr>
        <p:spPr bwMode="auto">
          <a:xfrm>
            <a:off x="3059113" y="2036763"/>
            <a:ext cx="5508625" cy="363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2" algn="ctr" eaLnBrk="1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3200">
                <a:solidFill>
                  <a:srgbClr val="000000"/>
                </a:solidFill>
              </a:rPr>
              <a:t>One of your friends missed today’s lesson and has just whatsapped you asking what is the significance of the verses of Wilayah. How would you respond?</a:t>
            </a:r>
            <a:endParaRPr lang="en-GB" altLang="en-US" sz="3600" b="1" u="sng">
              <a:solidFill>
                <a:srgbClr val="000000"/>
              </a:solidFill>
            </a:endParaRPr>
          </a:p>
        </p:txBody>
      </p:sp>
      <p:pic>
        <p:nvPicPr>
          <p:cNvPr id="91141" name="Picture 2" descr="http://geminilifeinfashion.myblog.arts.ac.uk/files/2014/02/gro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260350"/>
            <a:ext cx="3292475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2" name="Rectangle 14"/>
          <p:cNvSpPr>
            <a:spLocks noChangeArrowheads="1"/>
          </p:cNvSpPr>
          <p:nvPr/>
        </p:nvSpPr>
        <p:spPr bwMode="auto">
          <a:xfrm>
            <a:off x="3419475" y="1304925"/>
            <a:ext cx="4572000" cy="153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lvl="2" algn="ctr" eaLnBrk="1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4000" b="1" i="1">
                <a:solidFill>
                  <a:srgbClr val="000000"/>
                </a:solidFill>
              </a:rPr>
              <a:t>Group Task:</a:t>
            </a:r>
          </a:p>
          <a:p>
            <a:pPr marL="0" lvl="2" eaLnBrk="1" hangingPunct="1">
              <a:lnSpc>
                <a:spcPct val="120000"/>
              </a:lnSpc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GB" altLang="en-US" sz="32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91143" name="Picture 4" descr="https://4.bp.blogspot.com/-eS1iZTvt5-4/Vtkn0Cs-MhI/AAAAAAAAVUo/plRpZjDKmKk/s1600/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00" y="5014913"/>
            <a:ext cx="1690688" cy="17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144" name="Picture 10" descr="http://content.presentermedia.com/files/animsp/00011000/11694/cell_phone_ringing_md_wm_v2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8288" y="4567238"/>
            <a:ext cx="2849563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5"/>
          <p:cNvGrpSpPr>
            <a:grpSpLocks/>
          </p:cNvGrpSpPr>
          <p:nvPr/>
        </p:nvGrpSpPr>
        <p:grpSpPr bwMode="auto">
          <a:xfrm>
            <a:off x="7712075" y="0"/>
            <a:ext cx="1431925" cy="1074738"/>
            <a:chOff x="7512957" y="344670"/>
            <a:chExt cx="1432621" cy="1074466"/>
          </a:xfrm>
        </p:grpSpPr>
        <p:pic>
          <p:nvPicPr>
            <p:cNvPr id="1026" name="Picture 2" descr="http://www.quran-o-sunnat.com/wp-content/uploads/2015/08/Read-holy-Quran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512957" y="344670"/>
              <a:ext cx="1432621" cy="10744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7740352" y="476672"/>
              <a:ext cx="936104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gradFill flip="none" rotWithShape="1"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16200000" scaled="1"/>
                    <a:tileRect/>
                  </a:gradFill>
                  <a:latin typeface="Apple Chancery" pitchFamily="66" charset="0"/>
                </a:rPr>
                <a:t>QA</a:t>
              </a:r>
            </a:p>
          </p:txBody>
        </p:sp>
      </p:grpSp>
      <p:pic>
        <p:nvPicPr>
          <p:cNvPr id="47106" name="Picture 2" descr="http://purifiedhousehold.com/wp-content/uploads/2015/10/Captur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1558" y="1142578"/>
            <a:ext cx="7562850" cy="523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83568" y="203156"/>
            <a:ext cx="7416824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pple Chancery" pitchFamily="66" charset="0"/>
              </a:rPr>
              <a:t>The </a:t>
            </a:r>
            <a:r>
              <a:rPr lang="en-GB" sz="4800" b="1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pple Chancery" pitchFamily="66" charset="0"/>
              </a:rPr>
              <a:t>Ahlul</a:t>
            </a:r>
            <a:r>
              <a:rPr lang="en-GB" sz="48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pple Chancery" pitchFamily="66" charset="0"/>
              </a:rPr>
              <a:t> </a:t>
            </a:r>
            <a:r>
              <a:rPr lang="en-GB" sz="4800" b="1" dirty="0" err="1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pple Chancery" pitchFamily="66" charset="0"/>
              </a:rPr>
              <a:t>Bayt</a:t>
            </a:r>
            <a:r>
              <a:rPr lang="en-GB" sz="48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pple Chancery" pitchFamily="66" charset="0"/>
              </a:rPr>
              <a:t> (as)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800" b="1" dirty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pple Chancery" pitchFamily="66" charset="0"/>
              </a:rPr>
              <a:t>             in the Holy Qur`an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4400" b="1" dirty="0">
                <a:latin typeface="+mj-lt"/>
                <a:ea typeface="+mj-ea"/>
                <a:cs typeface="+mj-cs"/>
              </a:rPr>
              <a:t>Lesson 4</a:t>
            </a:r>
          </a:p>
        </p:txBody>
      </p:sp>
      <p:grpSp>
        <p:nvGrpSpPr>
          <p:cNvPr id="76803" name="Group 2"/>
          <p:cNvGrpSpPr>
            <a:grpSpLocks/>
          </p:cNvGrpSpPr>
          <p:nvPr/>
        </p:nvGrpSpPr>
        <p:grpSpPr bwMode="auto">
          <a:xfrm>
            <a:off x="7712075" y="0"/>
            <a:ext cx="1431925" cy="1074738"/>
            <a:chOff x="7512957" y="344670"/>
            <a:chExt cx="1432621" cy="1074466"/>
          </a:xfrm>
        </p:grpSpPr>
        <p:pic>
          <p:nvPicPr>
            <p:cNvPr id="4" name="Picture 2" descr="http://www.quran-o-sunnat.com/wp-content/uploads/2015/08/Read-holy-Quran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512957" y="344670"/>
              <a:ext cx="1432621" cy="10744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7740352" y="476672"/>
              <a:ext cx="936104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gradFill flip="none" rotWithShape="1"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16200000" scaled="1"/>
                    <a:tileRect/>
                  </a:gradFill>
                  <a:latin typeface="Apple Chancery" pitchFamily="66" charset="0"/>
                </a:rPr>
                <a:t>QA</a:t>
              </a:r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1925" y="963613"/>
            <a:ext cx="8712200" cy="166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400" b="1" u="sng"/>
              <a:t>LO: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3400"/>
              <a:t> Verses of Wilayah</a:t>
            </a:r>
          </a:p>
          <a:p>
            <a:pPr eaLnBrk="1" hangingPunct="1">
              <a:spcBef>
                <a:spcPct val="0"/>
              </a:spcBef>
            </a:pPr>
            <a:endParaRPr lang="en-GB" altLang="en-US" sz="340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3988" y="3068638"/>
            <a:ext cx="5040312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b="1" u="sng"/>
              <a:t>Starter: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i="1"/>
              <a:t>Which surah in the Holy Quraan has two Bismillahs?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i="1"/>
              <a:t>Which surah has no Bismillah?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 b="1" i="1">
                <a:solidFill>
                  <a:srgbClr val="C00000"/>
                </a:solidFill>
              </a:rPr>
              <a:t>Use your Quraans to find the surah number.</a:t>
            </a:r>
          </a:p>
        </p:txBody>
      </p:sp>
      <p:pic>
        <p:nvPicPr>
          <p:cNvPr id="17412" name="Picture 4" descr="http://wp.production.patheos.com/blogs/thenakedjesus/files/2015/05/think-out-loud-2.jpg"/>
          <p:cNvPicPr>
            <a:picLocks noChangeAspect="1" noChangeArrowheads="1"/>
          </p:cNvPicPr>
          <p:nvPr/>
        </p:nvPicPr>
        <p:blipFill>
          <a:blip r:embed="rId4" cstate="print"/>
          <a:srcRect r="32443"/>
          <a:stretch>
            <a:fillRect/>
          </a:stretch>
        </p:blipFill>
        <p:spPr bwMode="auto">
          <a:xfrm rot="21035481">
            <a:off x="5616238" y="3005705"/>
            <a:ext cx="3024336" cy="3333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4400" b="1" dirty="0">
                <a:latin typeface="+mj-lt"/>
                <a:ea typeface="+mj-ea"/>
                <a:cs typeface="+mj-cs"/>
              </a:rPr>
              <a:t>Verse </a:t>
            </a:r>
            <a:r>
              <a:rPr lang="en-GB" sz="4400" b="1">
                <a:latin typeface="+mj-lt"/>
                <a:ea typeface="+mj-ea"/>
                <a:cs typeface="+mj-cs"/>
              </a:rPr>
              <a:t>of Wilayah Part 1</a:t>
            </a:r>
            <a:endParaRPr lang="en-GB" sz="4400" b="1" dirty="0">
              <a:latin typeface="+mj-lt"/>
              <a:ea typeface="+mj-ea"/>
              <a:cs typeface="+mj-cs"/>
            </a:endParaRPr>
          </a:p>
        </p:txBody>
      </p:sp>
      <p:grpSp>
        <p:nvGrpSpPr>
          <p:cNvPr id="78851" name="Group 2"/>
          <p:cNvGrpSpPr>
            <a:grpSpLocks/>
          </p:cNvGrpSpPr>
          <p:nvPr/>
        </p:nvGrpSpPr>
        <p:grpSpPr bwMode="auto">
          <a:xfrm>
            <a:off x="7712075" y="0"/>
            <a:ext cx="1431925" cy="1074738"/>
            <a:chOff x="7512957" y="344670"/>
            <a:chExt cx="1432621" cy="1074466"/>
          </a:xfrm>
        </p:grpSpPr>
        <p:pic>
          <p:nvPicPr>
            <p:cNvPr id="4" name="Picture 2" descr="http://www.quran-o-sunnat.com/wp-content/uploads/2015/08/Read-holy-Quran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512957" y="344670"/>
              <a:ext cx="1432621" cy="10744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7740352" y="476672"/>
              <a:ext cx="936104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gradFill flip="none" rotWithShape="1"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16200000" scaled="1"/>
                    <a:tileRect/>
                  </a:gradFill>
                  <a:latin typeface="Apple Chancery" pitchFamily="66" charset="0"/>
                </a:rPr>
                <a:t>QA</a:t>
              </a:r>
            </a:p>
          </p:txBody>
        </p:sp>
      </p:grpSp>
      <p:sp>
        <p:nvSpPr>
          <p:cNvPr id="78852" name="Rectangle 5"/>
          <p:cNvSpPr>
            <a:spLocks noChangeArrowheads="1"/>
          </p:cNvSpPr>
          <p:nvPr/>
        </p:nvSpPr>
        <p:spPr bwMode="auto">
          <a:xfrm>
            <a:off x="539750" y="1441450"/>
            <a:ext cx="822960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ar-AE" altLang="en-US" sz="2000"/>
              <a:t>إ</a:t>
            </a:r>
            <a:r>
              <a:rPr lang="ar-AE" altLang="en-US"/>
              <a:t>ِنَّمَا وَلِيُّكُمُ اللَّهُ وَرَسُولُهُ وَالَّذِينَ آمَنُوا الَّذِينَ يُقِيمُونَ الصَّلَاةَ وَيُؤْتُونَ الزَّكَاةَ وَهُمْ رَاكِعُونَ</a:t>
            </a:r>
          </a:p>
          <a:p>
            <a:pPr algn="ctr" eaLnBrk="1" hangingPunct="1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GB" altLang="en-US" sz="2800"/>
              <a:t>[5:55] Only Allah is your Guardian and His Messenger and those who believe, those who keep up prayers and pay zakat while they bow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79388" y="4076700"/>
            <a:ext cx="878522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2400"/>
              <a:t>The term ‘</a:t>
            </a:r>
            <a:r>
              <a:rPr lang="en-GB" altLang="en-US" sz="2400" b="1" u="sng">
                <a:solidFill>
                  <a:srgbClr val="C00000"/>
                </a:solidFill>
              </a:rPr>
              <a:t>wilaya</a:t>
            </a:r>
            <a:r>
              <a:rPr lang="en-GB" altLang="en-US" sz="2400"/>
              <a:t>’ mentioned in this verse </a:t>
            </a:r>
            <a:r>
              <a:rPr lang="en-GB" altLang="en-US" sz="2400" b="1"/>
              <a:t>does not </a:t>
            </a:r>
            <a:r>
              <a:rPr lang="en-GB" altLang="en-US" sz="2400"/>
              <a:t>mean friend and helper here, since friendship and helper refers to all Muslims, not those who give charity in while bowing down in prayer.</a:t>
            </a:r>
          </a:p>
          <a:p>
            <a:pPr eaLnBrk="1" hangingPunct="1">
              <a:spcBef>
                <a:spcPct val="0"/>
              </a:spcBef>
            </a:pPr>
            <a:endParaRPr lang="en-GB" altLang="en-US" sz="2400"/>
          </a:p>
          <a:p>
            <a:pPr eaLnBrk="1" hangingPunct="1">
              <a:spcBef>
                <a:spcPct val="0"/>
              </a:spcBef>
            </a:pPr>
            <a:r>
              <a:rPr lang="en-GB" altLang="en-US" sz="2400"/>
              <a:t>In this instance it means a sense of </a:t>
            </a:r>
            <a:r>
              <a:rPr lang="en-GB" altLang="en-US" sz="2400" b="1" u="sng">
                <a:solidFill>
                  <a:srgbClr val="C00000"/>
                </a:solidFill>
              </a:rPr>
              <a:t>guardianship</a:t>
            </a:r>
            <a:r>
              <a:rPr lang="en-GB" altLang="en-US" sz="2400"/>
              <a:t> and </a:t>
            </a:r>
            <a:r>
              <a:rPr lang="en-GB" altLang="en-US" sz="2400" b="1" u="sng">
                <a:solidFill>
                  <a:srgbClr val="C00000"/>
                </a:solidFill>
              </a:rPr>
              <a:t>leadership</a:t>
            </a:r>
            <a:r>
              <a:rPr lang="en-GB" altLang="en-US" sz="2400"/>
              <a:t> referring to the Mastership of Allah (swt), the Messenger (SAW) and Imam Ali (a.s.) as one.</a:t>
            </a:r>
          </a:p>
        </p:txBody>
      </p:sp>
      <p:sp>
        <p:nvSpPr>
          <p:cNvPr id="13" name="Oval 12"/>
          <p:cNvSpPr/>
          <p:nvPr/>
        </p:nvSpPr>
        <p:spPr>
          <a:xfrm>
            <a:off x="6732588" y="1268413"/>
            <a:ext cx="979487" cy="9366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cxnSp>
        <p:nvCxnSpPr>
          <p:cNvPr id="15" name="Straight Arrow Connector 14"/>
          <p:cNvCxnSpPr>
            <a:stCxn id="13" idx="3"/>
          </p:cNvCxnSpPr>
          <p:nvPr/>
        </p:nvCxnSpPr>
        <p:spPr>
          <a:xfrm flipH="1">
            <a:off x="2411413" y="2068513"/>
            <a:ext cx="4464050" cy="200818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4400" b="1" dirty="0">
                <a:latin typeface="+mj-lt"/>
                <a:ea typeface="+mj-ea"/>
                <a:cs typeface="+mj-cs"/>
              </a:rPr>
              <a:t>Verse </a:t>
            </a:r>
            <a:r>
              <a:rPr lang="en-GB" sz="4400" b="1">
                <a:latin typeface="+mj-lt"/>
                <a:ea typeface="+mj-ea"/>
                <a:cs typeface="+mj-cs"/>
              </a:rPr>
              <a:t>of Wilayah Part 1</a:t>
            </a:r>
            <a:endParaRPr lang="en-GB" sz="4400" b="1" dirty="0">
              <a:latin typeface="+mj-lt"/>
              <a:ea typeface="+mj-ea"/>
              <a:cs typeface="+mj-cs"/>
            </a:endParaRPr>
          </a:p>
        </p:txBody>
      </p:sp>
      <p:grpSp>
        <p:nvGrpSpPr>
          <p:cNvPr id="80899" name="Group 2"/>
          <p:cNvGrpSpPr>
            <a:grpSpLocks/>
          </p:cNvGrpSpPr>
          <p:nvPr/>
        </p:nvGrpSpPr>
        <p:grpSpPr bwMode="auto">
          <a:xfrm>
            <a:off x="7712075" y="0"/>
            <a:ext cx="1431925" cy="1074738"/>
            <a:chOff x="7512957" y="344670"/>
            <a:chExt cx="1432621" cy="1074466"/>
          </a:xfrm>
        </p:grpSpPr>
        <p:pic>
          <p:nvPicPr>
            <p:cNvPr id="4" name="Picture 2" descr="http://www.quran-o-sunnat.com/wp-content/uploads/2015/08/Read-holy-Quran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512957" y="344670"/>
              <a:ext cx="1432621" cy="10744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7740352" y="476672"/>
              <a:ext cx="936104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gradFill flip="none" rotWithShape="1"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16200000" scaled="1"/>
                    <a:tileRect/>
                  </a:gradFill>
                  <a:latin typeface="Apple Chancery" pitchFamily="66" charset="0"/>
                </a:rPr>
                <a:t>QA</a:t>
              </a:r>
            </a:p>
          </p:txBody>
        </p:sp>
      </p:grpSp>
      <p:sp>
        <p:nvSpPr>
          <p:cNvPr id="80900" name="Rectangle 5"/>
          <p:cNvSpPr>
            <a:spLocks noChangeArrowheads="1"/>
          </p:cNvSpPr>
          <p:nvPr/>
        </p:nvSpPr>
        <p:spPr bwMode="auto">
          <a:xfrm>
            <a:off x="539750" y="1441450"/>
            <a:ext cx="822960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 eaLnBrk="1" hangingPunct="1">
              <a:spcBef>
                <a:spcPct val="0"/>
              </a:spcBef>
              <a:buFontTx/>
              <a:buNone/>
            </a:pPr>
            <a:r>
              <a:rPr lang="ar-AE" altLang="en-US" sz="2000"/>
              <a:t>إ</a:t>
            </a:r>
            <a:r>
              <a:rPr lang="ar-AE" altLang="en-US"/>
              <a:t>ِنَّمَا وَلِيُّكُمُ اللَّهُ وَرَسُولُهُ وَالَّذِينَ آمَنُوا الَّذِينَ يُقِيمُونَ </a:t>
            </a:r>
            <a:r>
              <a:rPr lang="ar-AE" altLang="en-US">
                <a:solidFill>
                  <a:srgbClr val="00B0F0"/>
                </a:solidFill>
              </a:rPr>
              <a:t>الصَّلَاةَ وَيُؤْتُونَ الزَّكَاة</a:t>
            </a:r>
            <a:r>
              <a:rPr lang="ar-AE" altLang="en-US"/>
              <a:t>َ وَهُمْ رَاكِعُونَ</a:t>
            </a:r>
          </a:p>
          <a:p>
            <a:pPr algn="ctr" eaLnBrk="1" hangingPunct="1">
              <a:spcBef>
                <a:spcPct val="0"/>
              </a:spcBef>
              <a:spcAft>
                <a:spcPts val="1800"/>
              </a:spcAft>
              <a:buFontTx/>
              <a:buNone/>
            </a:pPr>
            <a:r>
              <a:rPr lang="en-GB" altLang="en-US" sz="2800"/>
              <a:t>[5:55] Only Allah is your Guardian and His Messenger and those who believe, those who keep up </a:t>
            </a:r>
            <a:r>
              <a:rPr lang="en-GB" altLang="en-US" sz="2800" b="1" u="sng">
                <a:solidFill>
                  <a:srgbClr val="00B0F0"/>
                </a:solidFill>
              </a:rPr>
              <a:t>prayers and pay zakat</a:t>
            </a:r>
            <a:r>
              <a:rPr lang="en-GB" altLang="en-US" sz="2800"/>
              <a:t> while they bow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250" y="4176713"/>
            <a:ext cx="84455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sz="2400" dirty="0">
                <a:latin typeface="+mn-lt"/>
              </a:rPr>
              <a:t>The words prayer and zakat (charity) are usually next to each other in the Qur’an besides each other, but in this verse they are mixed together (giving zakat while in </a:t>
            </a:r>
            <a:r>
              <a:rPr lang="en-GB" sz="2400" dirty="0" err="1">
                <a:latin typeface="+mn-lt"/>
              </a:rPr>
              <a:t>ruku</a:t>
            </a:r>
            <a:r>
              <a:rPr lang="en-GB" sz="2400" dirty="0">
                <a:latin typeface="+mn-lt"/>
              </a:rPr>
              <a:t>).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400" dirty="0">
              <a:latin typeface="+mn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u="sng" dirty="0">
                <a:solidFill>
                  <a:srgbClr val="FF0000"/>
                </a:solidFill>
                <a:latin typeface="+mn-lt"/>
              </a:rPr>
              <a:t>Competition</a:t>
            </a:r>
            <a:r>
              <a:rPr lang="en-GB" sz="2400" b="1" dirty="0">
                <a:solidFill>
                  <a:srgbClr val="FF0000"/>
                </a:solidFill>
                <a:latin typeface="+mn-lt"/>
              </a:rPr>
              <a:t>: In pairs, use your Qur’ans to find another </a:t>
            </a:r>
            <a:r>
              <a:rPr lang="en-GB" sz="2400" b="1" dirty="0" err="1">
                <a:solidFill>
                  <a:srgbClr val="FF0000"/>
                </a:solidFill>
                <a:latin typeface="+mn-lt"/>
              </a:rPr>
              <a:t>ayat</a:t>
            </a:r>
            <a:r>
              <a:rPr lang="en-GB" sz="2400" b="1" dirty="0">
                <a:solidFill>
                  <a:srgbClr val="FF0000"/>
                </a:solidFill>
                <a:latin typeface="+mn-lt"/>
              </a:rPr>
              <a:t> with both prayer and zakat. The pair who finds the </a:t>
            </a:r>
            <a:r>
              <a:rPr lang="en-GB" sz="2400" b="1" dirty="0" err="1">
                <a:solidFill>
                  <a:srgbClr val="FF0000"/>
                </a:solidFill>
                <a:latin typeface="+mn-lt"/>
              </a:rPr>
              <a:t>ayat</a:t>
            </a:r>
            <a:r>
              <a:rPr lang="en-GB" sz="2400" b="1" dirty="0">
                <a:solidFill>
                  <a:srgbClr val="FF0000"/>
                </a:solidFill>
                <a:latin typeface="+mn-lt"/>
              </a:rPr>
              <a:t> first wins. </a:t>
            </a:r>
            <a:r>
              <a:rPr lang="en-GB" sz="2400" b="1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</a:t>
            </a:r>
            <a:endParaRPr lang="en-GB" sz="2400" b="1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492500" y="3811588"/>
            <a:ext cx="0" cy="36512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827088" y="1417638"/>
            <a:ext cx="1296987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4356100" y="1939925"/>
            <a:ext cx="2376488" cy="5715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7950" y="11588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4400" b="1" dirty="0">
                <a:latin typeface="+mj-lt"/>
                <a:ea typeface="+mj-ea"/>
                <a:cs typeface="+mj-cs"/>
              </a:rPr>
              <a:t>Background of Revelation</a:t>
            </a:r>
          </a:p>
        </p:txBody>
      </p:sp>
      <p:grpSp>
        <p:nvGrpSpPr>
          <p:cNvPr id="82947" name="Group 2"/>
          <p:cNvGrpSpPr>
            <a:grpSpLocks/>
          </p:cNvGrpSpPr>
          <p:nvPr/>
        </p:nvGrpSpPr>
        <p:grpSpPr bwMode="auto">
          <a:xfrm>
            <a:off x="7712075" y="0"/>
            <a:ext cx="1431925" cy="1074738"/>
            <a:chOff x="7512957" y="344670"/>
            <a:chExt cx="1432621" cy="1074466"/>
          </a:xfrm>
        </p:grpSpPr>
        <p:pic>
          <p:nvPicPr>
            <p:cNvPr id="4" name="Picture 2" descr="http://www.quran-o-sunnat.com/wp-content/uploads/2015/08/Read-holy-Quran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512957" y="344670"/>
              <a:ext cx="1432621" cy="10744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7740352" y="476672"/>
              <a:ext cx="936104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gradFill flip="none" rotWithShape="1"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16200000" scaled="1"/>
                    <a:tileRect/>
                  </a:gradFill>
                  <a:latin typeface="Apple Chancery" pitchFamily="66" charset="0"/>
                </a:rPr>
                <a:t>QA</a:t>
              </a:r>
            </a:p>
          </p:txBody>
        </p:sp>
      </p:grpSp>
      <p:pic>
        <p:nvPicPr>
          <p:cNvPr id="1026" name="Picture 2" descr="Image result for ring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350" y="4359275"/>
            <a:ext cx="1476375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http://islamic-web.com/wp-content/uploads/2015/08/How-to-pray-salat-witr-Optimized-300x28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36825"/>
            <a:ext cx="2187575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http://www.clipartlord.com/wp-content/uploads/2014/11/beggar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0" y="854075"/>
            <a:ext cx="1798638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6375" y="1074738"/>
            <a:ext cx="65801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2800"/>
              <a:t>A beggar entered the mosque (Masjidun Nabawi) and asked people for charity.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z="2800"/>
              <a:t>Nobody gave him anything. 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843213" y="2924175"/>
            <a:ext cx="60309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GB" altLang="en-US" sz="2800"/>
              <a:t>Imam Ali (A) pointed his finger to him while he was bowing (</a:t>
            </a:r>
            <a:r>
              <a:rPr lang="en-GB" altLang="en-US" sz="2800" b="1" u="sng">
                <a:solidFill>
                  <a:srgbClr val="FF0000"/>
                </a:solidFill>
              </a:rPr>
              <a:t>ruku</a:t>
            </a:r>
            <a:r>
              <a:rPr lang="en-GB" altLang="en-US" sz="2800"/>
              <a:t>) in the prayer, gave his </a:t>
            </a:r>
            <a:r>
              <a:rPr lang="en-GB" altLang="en-US" sz="2800" b="1" u="sng">
                <a:solidFill>
                  <a:srgbClr val="FF0000"/>
                </a:solidFill>
              </a:rPr>
              <a:t>ring</a:t>
            </a:r>
            <a:r>
              <a:rPr lang="en-GB" altLang="en-US" sz="2800"/>
              <a:t> to that beggar.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79375" y="4797425"/>
            <a:ext cx="65801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3556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ts val="1000"/>
              </a:spcBef>
            </a:pPr>
            <a:r>
              <a:rPr lang="en-GB" altLang="en-US" sz="2800">
                <a:solidFill>
                  <a:srgbClr val="000000"/>
                </a:solidFill>
              </a:rPr>
              <a:t>After this verse was revealed, Ammar Yasir reports that the Holy Prophet (S) said: </a:t>
            </a:r>
          </a:p>
          <a:p>
            <a:pPr lvl="1" eaLnBrk="1" hangingPunct="1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GB" altLang="en-US" b="1" i="1">
                <a:solidFill>
                  <a:srgbClr val="7030A0"/>
                </a:solidFill>
              </a:rPr>
              <a:t>The one upon whom I am Master, then this Ali is his Master.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659563" y="5532438"/>
            <a:ext cx="2312987" cy="1200150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bg1"/>
                </a:solidFill>
              </a:rPr>
              <a:t>When else has the Prophet said this?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572000" y="6381750"/>
            <a:ext cx="208756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4400" b="1" dirty="0">
                <a:latin typeface="+mj-lt"/>
                <a:ea typeface="+mj-ea"/>
                <a:cs typeface="+mj-cs"/>
              </a:rPr>
              <a:t>Verse of Wilayah</a:t>
            </a:r>
          </a:p>
        </p:txBody>
      </p:sp>
      <p:grpSp>
        <p:nvGrpSpPr>
          <p:cNvPr id="84995" name="Group 2"/>
          <p:cNvGrpSpPr>
            <a:grpSpLocks/>
          </p:cNvGrpSpPr>
          <p:nvPr/>
        </p:nvGrpSpPr>
        <p:grpSpPr bwMode="auto">
          <a:xfrm>
            <a:off x="7712075" y="0"/>
            <a:ext cx="1431925" cy="1074738"/>
            <a:chOff x="7512957" y="344670"/>
            <a:chExt cx="1432621" cy="1074466"/>
          </a:xfrm>
        </p:grpSpPr>
        <p:pic>
          <p:nvPicPr>
            <p:cNvPr id="4" name="Picture 2" descr="http://www.quran-o-sunnat.com/wp-content/uploads/2015/08/Read-holy-Quran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512957" y="344670"/>
              <a:ext cx="1432621" cy="10744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7740352" y="476672"/>
              <a:ext cx="936104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gradFill flip="none" rotWithShape="1"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16200000" scaled="1"/>
                    <a:tileRect/>
                  </a:gradFill>
                  <a:latin typeface="Apple Chancery" pitchFamily="66" charset="0"/>
                </a:rPr>
                <a:t>QA</a:t>
              </a:r>
            </a:p>
          </p:txBody>
        </p:sp>
      </p:grp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00050" y="1025525"/>
            <a:ext cx="8262938" cy="488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rtl="1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ar-AE" altLang="en-US"/>
              <a:t>يَا أَيُّهَا الَّذِينَ آمَنُوا أَطِيعُوا اللَّهَ وَأَطِيعُوا الرَّسُولَ وَأُولِي الْأَمْرِ مِنْكُمْ ۖ فَإِنْ تَنَازَعْتُمْ فِي شَيْءٍ فَرُدُّوهُ إِلَى اللَّهِ وَالرَّسُولِ إِنْ كُنْتُمْ تُؤْمِنُونَ بِاللَّهِ وَالْيَوْمِ الْآخِرِ ۚ ذَٰلِكَ خَيْرٌ وَأَحْسَنُ تَأْوِيلًا</a:t>
            </a:r>
            <a:endParaRPr lang="en-GB" altLang="en-US"/>
          </a:p>
          <a:p>
            <a:pPr algn="ctr" rtl="1" eaLnBrk="1" hangingPunct="1">
              <a:lnSpc>
                <a:spcPct val="130000"/>
              </a:lnSpc>
              <a:spcBef>
                <a:spcPct val="0"/>
              </a:spcBef>
              <a:buFontTx/>
              <a:buNone/>
            </a:pPr>
            <a:r>
              <a:rPr lang="ar-AE" altLang="en-US" sz="3600"/>
              <a:t>تَأْوِيلًا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800"/>
              <a:t>[4:59] O you who believe! obey Allah and obey the Messenger and </a:t>
            </a:r>
            <a:r>
              <a:rPr lang="en-GB" altLang="en-US" sz="2800" b="1" u="sng">
                <a:solidFill>
                  <a:srgbClr val="C00000"/>
                </a:solidFill>
              </a:rPr>
              <a:t>those in authority </a:t>
            </a:r>
            <a:r>
              <a:rPr lang="en-GB" altLang="en-US" sz="2800"/>
              <a:t>from among you; then if you quarrel about anything, refer it to Allah and the Messenger, if you believe in Allah and the last day; this is better and very good in the end.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 flipH="1">
            <a:off x="788988" y="6176963"/>
            <a:ext cx="7874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rgbClr val="FF0000"/>
                </a:solidFill>
              </a:rPr>
              <a:t>Who those </a:t>
            </a:r>
            <a:r>
              <a:rPr lang="en-GB" altLang="en-US" sz="2400" b="1" i="1" u="sng">
                <a:solidFill>
                  <a:srgbClr val="FF0000"/>
                </a:solidFill>
              </a:rPr>
              <a:t>people in authority </a:t>
            </a:r>
            <a:r>
              <a:rPr lang="en-GB" altLang="en-US" sz="2400">
                <a:solidFill>
                  <a:srgbClr val="FF0000"/>
                </a:solidFill>
              </a:rPr>
              <a:t>referred to in the ayat</a:t>
            </a:r>
            <a:r>
              <a:rPr lang="en-GB" altLang="en-US" sz="180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8100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GB" sz="4400" b="1" dirty="0">
                <a:latin typeface="+mj-lt"/>
                <a:ea typeface="+mj-ea"/>
                <a:cs typeface="+mj-cs"/>
              </a:rPr>
              <a:t>Verse of Wilayah</a:t>
            </a:r>
          </a:p>
        </p:txBody>
      </p:sp>
      <p:grpSp>
        <p:nvGrpSpPr>
          <p:cNvPr id="87043" name="Group 2"/>
          <p:cNvGrpSpPr>
            <a:grpSpLocks/>
          </p:cNvGrpSpPr>
          <p:nvPr/>
        </p:nvGrpSpPr>
        <p:grpSpPr bwMode="auto">
          <a:xfrm>
            <a:off x="7712075" y="0"/>
            <a:ext cx="1431925" cy="1074738"/>
            <a:chOff x="7512957" y="344670"/>
            <a:chExt cx="1432621" cy="1074466"/>
          </a:xfrm>
        </p:grpSpPr>
        <p:pic>
          <p:nvPicPr>
            <p:cNvPr id="4" name="Picture 2" descr="http://www.quran-o-sunnat.com/wp-content/uploads/2015/08/Read-holy-Quran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512957" y="344670"/>
              <a:ext cx="1432621" cy="10744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7740352" y="476672"/>
              <a:ext cx="936104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gradFill flip="none" rotWithShape="1"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16200000" scaled="1"/>
                    <a:tileRect/>
                  </a:gradFill>
                  <a:latin typeface="Apple Chancery" pitchFamily="66" charset="0"/>
                </a:rPr>
                <a:t>QA</a:t>
              </a:r>
            </a:p>
          </p:txBody>
        </p:sp>
      </p:grpSp>
      <p:sp>
        <p:nvSpPr>
          <p:cNvPr id="8" name="Rectangle 7"/>
          <p:cNvSpPr/>
          <p:nvPr/>
        </p:nvSpPr>
        <p:spPr>
          <a:xfrm>
            <a:off x="134938" y="869950"/>
            <a:ext cx="8551862" cy="59610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latin typeface="+mn-lt"/>
              </a:rPr>
              <a:t>This verse talks about </a:t>
            </a:r>
            <a:r>
              <a:rPr lang="en-GB" sz="3200" b="1" u="sng" dirty="0">
                <a:solidFill>
                  <a:srgbClr val="FF0000"/>
                </a:solidFill>
                <a:latin typeface="+mn-lt"/>
              </a:rPr>
              <a:t>leadership</a:t>
            </a:r>
            <a:r>
              <a:rPr lang="en-GB" sz="3200" dirty="0">
                <a:latin typeface="+mn-lt"/>
              </a:rPr>
              <a:t>. </a:t>
            </a:r>
          </a:p>
          <a:p>
            <a:pPr marL="514350" indent="-5143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3200" dirty="0">
                <a:latin typeface="+mn-lt"/>
              </a:rPr>
              <a:t>The first part of the verse commands those who believe to </a:t>
            </a:r>
            <a:r>
              <a:rPr lang="en-GB" sz="3200" b="1" u="sng" dirty="0">
                <a:latin typeface="+mn-lt"/>
              </a:rPr>
              <a:t>Obey Allah</a:t>
            </a:r>
            <a:r>
              <a:rPr lang="en-GB" sz="3200" dirty="0">
                <a:latin typeface="+mn-lt"/>
              </a:rPr>
              <a:t>. </a:t>
            </a:r>
          </a:p>
          <a:p>
            <a:pPr marL="514350" indent="-5143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GB" sz="3200" dirty="0">
              <a:latin typeface="+mn-lt"/>
            </a:endParaRPr>
          </a:p>
          <a:p>
            <a:pPr marL="514350" indent="-5143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3200" dirty="0">
                <a:latin typeface="+mn-lt"/>
              </a:rPr>
              <a:t>The second stage is: ....and </a:t>
            </a:r>
            <a:r>
              <a:rPr lang="en-GB" sz="3200" b="1" u="sng" dirty="0">
                <a:latin typeface="+mn-lt"/>
              </a:rPr>
              <a:t>obey the Messenger</a:t>
            </a:r>
            <a:r>
              <a:rPr lang="en-GB" sz="3200" dirty="0">
                <a:latin typeface="+mn-lt"/>
              </a:rPr>
              <a:t>......Obey the Prophet (SAW)</a:t>
            </a:r>
          </a:p>
          <a:p>
            <a:pPr marL="514350" indent="-5143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en-GB" sz="3200" dirty="0">
              <a:latin typeface="+mn-lt"/>
            </a:endParaRPr>
          </a:p>
          <a:p>
            <a:pPr marL="514350" indent="-514350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GB" sz="3200" dirty="0">
                <a:latin typeface="+mn-lt"/>
              </a:rPr>
              <a:t>And the third stage is: ......</a:t>
            </a:r>
            <a:r>
              <a:rPr lang="en-GB" sz="3200" b="1" u="sng" dirty="0">
                <a:latin typeface="+mn-lt"/>
              </a:rPr>
              <a:t>and those charged with authority among you.</a:t>
            </a:r>
            <a:r>
              <a:rPr lang="en-GB" sz="3200" dirty="0">
                <a:latin typeface="+mn-lt"/>
              </a:rPr>
              <a:t>....Obey those who are from the Ummah</a:t>
            </a:r>
            <a:endParaRPr lang="en-GB" sz="4000" dirty="0">
              <a:latin typeface="+mn-lt"/>
            </a:endParaRPr>
          </a:p>
        </p:txBody>
      </p:sp>
      <p:pic>
        <p:nvPicPr>
          <p:cNvPr id="87045" name="Picture 2" descr="Image result for allah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0" y="2176463"/>
            <a:ext cx="1641475" cy="1141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046" name="Picture 10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413" y="3614738"/>
            <a:ext cx="1346200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en-GB" sz="4400" b="1" dirty="0">
              <a:latin typeface="+mj-lt"/>
              <a:ea typeface="+mj-ea"/>
              <a:cs typeface="+mj-cs"/>
            </a:endParaRPr>
          </a:p>
        </p:txBody>
      </p:sp>
      <p:grpSp>
        <p:nvGrpSpPr>
          <p:cNvPr id="89091" name="Group 2"/>
          <p:cNvGrpSpPr>
            <a:grpSpLocks/>
          </p:cNvGrpSpPr>
          <p:nvPr/>
        </p:nvGrpSpPr>
        <p:grpSpPr bwMode="auto">
          <a:xfrm>
            <a:off x="7712075" y="0"/>
            <a:ext cx="1431925" cy="1074738"/>
            <a:chOff x="7512957" y="344670"/>
            <a:chExt cx="1432621" cy="1074466"/>
          </a:xfrm>
        </p:grpSpPr>
        <p:pic>
          <p:nvPicPr>
            <p:cNvPr id="4" name="Picture 2" descr="http://www.quran-o-sunnat.com/wp-content/uploads/2015/08/Read-holy-Quran.jp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7512957" y="344670"/>
              <a:ext cx="1432621" cy="107446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5" name="Rectangle 4"/>
            <p:cNvSpPr/>
            <p:nvPr/>
          </p:nvSpPr>
          <p:spPr>
            <a:xfrm>
              <a:off x="7740352" y="476672"/>
              <a:ext cx="936104" cy="70788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000" b="1" dirty="0">
                  <a:ln w="10541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</a:ln>
                  <a:gradFill flip="none" rotWithShape="1">
                    <a:gsLst>
                      <a:gs pos="0">
                        <a:srgbClr val="FFFFFF">
                          <a:tint val="40000"/>
                          <a:satMod val="250000"/>
                        </a:srgbClr>
                      </a:gs>
                      <a:gs pos="9000">
                        <a:srgbClr val="FFFFFF">
                          <a:tint val="52000"/>
                          <a:satMod val="300000"/>
                        </a:srgbClr>
                      </a:gs>
                      <a:gs pos="50000">
                        <a:srgbClr val="FFFFFF">
                          <a:shade val="20000"/>
                          <a:satMod val="300000"/>
                        </a:srgbClr>
                      </a:gs>
                      <a:gs pos="79000">
                        <a:srgbClr val="FFFFFF">
                          <a:tint val="52000"/>
                          <a:satMod val="300000"/>
                        </a:srgbClr>
                      </a:gs>
                      <a:gs pos="100000">
                        <a:srgbClr val="FFFFFF">
                          <a:tint val="40000"/>
                          <a:satMod val="250000"/>
                        </a:srgbClr>
                      </a:gs>
                    </a:gsLst>
                    <a:lin ang="16200000" scaled="1"/>
                    <a:tileRect/>
                  </a:gradFill>
                  <a:latin typeface="Apple Chancery" pitchFamily="66" charset="0"/>
                </a:rPr>
                <a:t>QA</a:t>
              </a:r>
            </a:p>
          </p:txBody>
        </p:sp>
      </p:grp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00050" y="217488"/>
            <a:ext cx="82629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7200" b="1"/>
              <a:t>[ </a:t>
            </a:r>
            <a:r>
              <a:rPr lang="ar-AE" altLang="en-US" sz="7200" b="1"/>
              <a:t>أُولِي الْأَمْرِ</a:t>
            </a:r>
            <a:r>
              <a:rPr lang="en-GB" altLang="en-US" sz="7200" b="1"/>
              <a:t> ] </a:t>
            </a:r>
            <a:endParaRPr lang="en-GB" altLang="en-US" sz="72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8938" y="1657350"/>
            <a:ext cx="8474075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2857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/>
              <a:t>the phrase ulil-amr [ </a:t>
            </a:r>
            <a:r>
              <a:rPr lang="ar-AE" altLang="en-US"/>
              <a:t>أُولِي الْأَمْرِ</a:t>
            </a:r>
            <a:r>
              <a:rPr lang="en-GB" altLang="en-US"/>
              <a:t> ] mentioned in this verse is the </a:t>
            </a:r>
            <a:r>
              <a:rPr lang="en-GB" altLang="en-US" b="1" u="sng"/>
              <a:t>Imams (A)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/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/>
              <a:t>We must obey them in all material, religious and spiritual matters.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/>
          </a:p>
          <a:p>
            <a:pPr eaLnBrk="1" hangingPunct="1">
              <a:spcBef>
                <a:spcPct val="0"/>
              </a:spcBef>
            </a:pPr>
            <a:r>
              <a:rPr lang="en-GB" altLang="en-US" sz="2800"/>
              <a:t>Under some conditions the obedience of                                  those who are appointed to a rank and                               charge a position, in society is necessary. </a:t>
            </a:r>
          </a:p>
          <a:p>
            <a:pPr lvl="1" eaLnBrk="1" hangingPunct="1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/>
              <a:t>They are not themselves Ulil-amr but                                    they are the agents of Ulil-amr eg Merja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3074" name="Picture 2" descr="https://pbs.twimg.com/profile_images/593390087876009985/I0E7xaU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2013" y="4214813"/>
            <a:ext cx="1714500" cy="17145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16289</TotalTime>
  <Words>788</Words>
  <Application>Microsoft Office PowerPoint</Application>
  <PresentationFormat>On-screen Show (4:3)</PresentationFormat>
  <Paragraphs>75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Calibri</vt:lpstr>
      <vt:lpstr>Arial</vt:lpstr>
      <vt:lpstr>Traditional Arabic</vt:lpstr>
      <vt:lpstr>Wingdings</vt:lpstr>
      <vt:lpstr>Comic Sans MS</vt:lpstr>
      <vt:lpstr>+mj-lt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Taskeen Zahra Jaffer</dc:creator>
  <cp:lastModifiedBy>Rumina Hashmani</cp:lastModifiedBy>
  <cp:revision>297</cp:revision>
  <dcterms:created xsi:type="dcterms:W3CDTF">2016-11-17T21:46:31Z</dcterms:created>
  <dcterms:modified xsi:type="dcterms:W3CDTF">2017-02-06T15:37:26Z</dcterms:modified>
</cp:coreProperties>
</file>