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0FE23B-12F2-4FE4-BBEE-2E08B936A3A5}" type="datetimeFigureOut">
              <a:rPr lang="en-GB" smtClean="0"/>
              <a:t>04/02/2017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306BE2-EF20-4F0D-A100-27913A2FAE00}" type="slidenum">
              <a:rPr lang="en-GB" smtClean="0"/>
              <a:t>‹#›</a:t>
            </a:fld>
            <a:endParaRPr lang="en-GB"/>
          </a:p>
        </p:txBody>
      </p:sp>
    </p:spTree>
    <p:extLst>
      <p:ext uri="{BB962C8B-B14F-4D97-AF65-F5344CB8AC3E}">
        <p14:creationId xmlns:p14="http://schemas.microsoft.com/office/powerpoint/2010/main" val="216974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B2D2AF-CDC6-4E76-B4C7-A1807B792361}" type="slidenum">
              <a:rPr lang="en-GB" smtClean="0"/>
              <a:pPr/>
              <a:t>3</a:t>
            </a:fld>
            <a:endParaRPr lang="en-GB"/>
          </a:p>
        </p:txBody>
      </p:sp>
    </p:spTree>
    <p:extLst>
      <p:ext uri="{BB962C8B-B14F-4D97-AF65-F5344CB8AC3E}">
        <p14:creationId xmlns:p14="http://schemas.microsoft.com/office/powerpoint/2010/main" val="194974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4E4E60-5031-435F-ABC6-BC222B1CF955}" type="datetimeFigureOut">
              <a:rPr lang="en-GB" smtClean="0"/>
              <a:t>04/02/2017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73729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4E4E60-5031-435F-ABC6-BC222B1CF955}" type="datetimeFigureOut">
              <a:rPr lang="en-GB" smtClean="0"/>
              <a:t>04/02/2017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28373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4E4E60-5031-435F-ABC6-BC222B1CF955}" type="datetimeFigureOut">
              <a:rPr lang="en-GB" smtClean="0"/>
              <a:t>04/02/2017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250891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4E4E60-5031-435F-ABC6-BC222B1CF955}" type="datetimeFigureOut">
              <a:rPr lang="en-GB" smtClean="0"/>
              <a:t>04/02/2017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161794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E4E60-5031-435F-ABC6-BC222B1CF955}" type="datetimeFigureOut">
              <a:rPr lang="en-GB" smtClean="0"/>
              <a:t>04/02/2017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59398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4E4E60-5031-435F-ABC6-BC222B1CF955}" type="datetimeFigureOut">
              <a:rPr lang="en-GB" smtClean="0"/>
              <a:t>04/02/2017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2717388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4E4E60-5031-435F-ABC6-BC222B1CF955}" type="datetimeFigureOut">
              <a:rPr lang="en-GB" smtClean="0"/>
              <a:t>04/02/2017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238482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4E4E60-5031-435F-ABC6-BC222B1CF955}" type="datetimeFigureOut">
              <a:rPr lang="en-GB" smtClean="0"/>
              <a:t>04/02/2017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400737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E4E60-5031-435F-ABC6-BC222B1CF955}" type="datetimeFigureOut">
              <a:rPr lang="en-GB" smtClean="0"/>
              <a:t>04/02/2017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295199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E4E60-5031-435F-ABC6-BC222B1CF955}" type="datetimeFigureOut">
              <a:rPr lang="en-GB" smtClean="0"/>
              <a:t>04/02/2017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9675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E4E60-5031-435F-ABC6-BC222B1CF955}" type="datetimeFigureOut">
              <a:rPr lang="en-GB" smtClean="0"/>
              <a:t>04/02/2017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E7108-E030-4A6D-A9A4-0E70A2635825}" type="slidenum">
              <a:rPr lang="en-GB" smtClean="0"/>
              <a:t>‹#›</a:t>
            </a:fld>
            <a:endParaRPr lang="en-GB"/>
          </a:p>
        </p:txBody>
      </p:sp>
    </p:spTree>
    <p:extLst>
      <p:ext uri="{BB962C8B-B14F-4D97-AF65-F5344CB8AC3E}">
        <p14:creationId xmlns:p14="http://schemas.microsoft.com/office/powerpoint/2010/main" val="18871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E4E60-5031-435F-ABC6-BC222B1CF955}" type="datetimeFigureOut">
              <a:rPr lang="en-GB" smtClean="0"/>
              <a:t>04/02/2017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E7108-E030-4A6D-A9A4-0E70A2635825}" type="slidenum">
              <a:rPr lang="en-GB" smtClean="0"/>
              <a:t>‹#›</a:t>
            </a:fld>
            <a:endParaRPr lang="en-GB"/>
          </a:p>
        </p:txBody>
      </p:sp>
    </p:spTree>
    <p:extLst>
      <p:ext uri="{BB962C8B-B14F-4D97-AF65-F5344CB8AC3E}">
        <p14:creationId xmlns:p14="http://schemas.microsoft.com/office/powerpoint/2010/main" val="1557983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5776" y="2276872"/>
            <a:ext cx="3384376" cy="1107996"/>
          </a:xfrm>
          <a:prstGeom prst="rect">
            <a:avLst/>
          </a:prstGeom>
          <a:noFill/>
        </p:spPr>
        <p:txBody>
          <a:bodyPr wrap="square" rtlCol="0">
            <a:spAutoFit/>
          </a:bodyPr>
          <a:lstStyle/>
          <a:p>
            <a:r>
              <a:rPr lang="en-GB" sz="6600"/>
              <a:t>Lesson 4</a:t>
            </a:r>
            <a:endParaRPr lang="en-GB" sz="6600" dirty="0"/>
          </a:p>
        </p:txBody>
      </p:sp>
    </p:spTree>
    <p:extLst>
      <p:ext uri="{BB962C8B-B14F-4D97-AF65-F5344CB8AC3E}">
        <p14:creationId xmlns:p14="http://schemas.microsoft.com/office/powerpoint/2010/main" val="117347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63337"/>
            <a:ext cx="8352928" cy="1384995"/>
          </a:xfrm>
          <a:prstGeom prst="rect">
            <a:avLst/>
          </a:prstGeom>
          <a:noFill/>
        </p:spPr>
        <p:txBody>
          <a:bodyPr wrap="square" rtlCol="0">
            <a:spAutoFit/>
          </a:bodyPr>
          <a:lstStyle/>
          <a:p>
            <a:r>
              <a:rPr lang="en-GB" sz="2800" dirty="0"/>
              <a:t>Write a diary entry as though you are Prophet Musa’s mother what might you say, how might you be feeling, What fears do you have.</a:t>
            </a:r>
          </a:p>
        </p:txBody>
      </p:sp>
      <p:pic>
        <p:nvPicPr>
          <p:cNvPr id="8194" name="Picture 2" descr="Image result for diary ent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16832"/>
            <a:ext cx="6407716" cy="4583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02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wheel(1)">
                                      <p:cBhvr>
                                        <p:cTn id="12"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82013"/>
            <a:ext cx="8136904" cy="3170099"/>
          </a:xfrm>
          <a:prstGeom prst="rect">
            <a:avLst/>
          </a:prstGeom>
        </p:spPr>
        <p:txBody>
          <a:bodyPr wrap="square">
            <a:spAutoFit/>
          </a:bodyPr>
          <a:lstStyle/>
          <a:p>
            <a:r>
              <a:rPr lang="en-GB" sz="4000" dirty="0"/>
              <a:t>The guards picked up Prophet Musa (A) and immediately wanted to kill him. However, the Pharaohs wife Lady </a:t>
            </a:r>
            <a:r>
              <a:rPr lang="en-GB" sz="4400" dirty="0" err="1"/>
              <a:t>Asiyah</a:t>
            </a:r>
            <a:r>
              <a:rPr lang="en-GB" sz="4000" dirty="0"/>
              <a:t> stopped them</a:t>
            </a:r>
            <a:r>
              <a:rPr lang="en-GB" sz="3200" dirty="0"/>
              <a:t>.</a:t>
            </a:r>
          </a:p>
          <a:p>
            <a:endParaRPr lang="en-GB" dirty="0"/>
          </a:p>
          <a:p>
            <a:endParaRPr lang="en-GB" dirty="0"/>
          </a:p>
        </p:txBody>
      </p:sp>
      <p:pic>
        <p:nvPicPr>
          <p:cNvPr id="9218" name="Picture 2" descr="Image result for sto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8157" y="2924944"/>
            <a:ext cx="3779694" cy="3779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51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Effect transition="in" filter="fade">
                                      <p:cBhvr>
                                        <p:cTn id="13" dur="1000"/>
                                        <p:tgtEl>
                                          <p:spTgt spid="9218"/>
                                        </p:tgtEl>
                                      </p:cBhvr>
                                    </p:animEffect>
                                    <p:anim calcmode="lin" valueType="num">
                                      <p:cBhvr>
                                        <p:cTn id="14" dur="1000" fill="hold"/>
                                        <p:tgtEl>
                                          <p:spTgt spid="9218"/>
                                        </p:tgtEl>
                                        <p:attrNameLst>
                                          <p:attrName>ppt_x</p:attrName>
                                        </p:attrNameLst>
                                      </p:cBhvr>
                                      <p:tavLst>
                                        <p:tav tm="0">
                                          <p:val>
                                            <p:strVal val="#ppt_x"/>
                                          </p:val>
                                        </p:tav>
                                        <p:tav tm="100000">
                                          <p:val>
                                            <p:strVal val="#ppt_x"/>
                                          </p:val>
                                        </p:tav>
                                      </p:tavLst>
                                    </p:anim>
                                    <p:anim calcmode="lin" valueType="num">
                                      <p:cBhvr>
                                        <p:cTn id="15"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260648"/>
            <a:ext cx="8136904" cy="6124754"/>
          </a:xfrm>
          <a:prstGeom prst="rect">
            <a:avLst/>
          </a:prstGeom>
          <a:noFill/>
        </p:spPr>
        <p:txBody>
          <a:bodyPr wrap="square" rtlCol="0">
            <a:spAutoFit/>
          </a:bodyPr>
          <a:lstStyle/>
          <a:p>
            <a:r>
              <a:rPr lang="en-GB" sz="3200" dirty="0"/>
              <a:t>What does this teach us?</a:t>
            </a:r>
          </a:p>
          <a:p>
            <a:r>
              <a:rPr lang="en-GB" sz="3200" dirty="0"/>
              <a:t>Come up with 5 lessons learnt from this story.</a:t>
            </a:r>
          </a:p>
          <a:p>
            <a:r>
              <a:rPr lang="en-GB" sz="3200" dirty="0"/>
              <a:t>Create a role play in groups acting out a part of this story. Your role play must include how the characters are feeling and what lessons we learn from this.</a:t>
            </a:r>
          </a:p>
          <a:p>
            <a:r>
              <a:rPr lang="en-GB" sz="4000" dirty="0"/>
              <a:t>You will be judged on </a:t>
            </a:r>
          </a:p>
          <a:p>
            <a:pPr marL="342900" indent="-342900">
              <a:buAutoNum type="arabicPeriod"/>
            </a:pPr>
            <a:r>
              <a:rPr lang="en-GB" sz="4000" dirty="0"/>
              <a:t>Acting</a:t>
            </a:r>
          </a:p>
          <a:p>
            <a:pPr marL="342900" indent="-342900">
              <a:buAutoNum type="arabicPeriod"/>
            </a:pPr>
            <a:r>
              <a:rPr lang="en-GB" sz="4000" dirty="0"/>
              <a:t>Your choice of words</a:t>
            </a:r>
          </a:p>
          <a:p>
            <a:pPr marL="342900" indent="-342900">
              <a:buAutoNum type="arabicPeriod"/>
            </a:pPr>
            <a:r>
              <a:rPr lang="en-GB" sz="4000" dirty="0"/>
              <a:t>How clearly the lessons are portrayed.</a:t>
            </a:r>
          </a:p>
        </p:txBody>
      </p:sp>
      <p:pic>
        <p:nvPicPr>
          <p:cNvPr id="1026" name="Picture 2" descr="Image result for a role 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356" y="3323025"/>
            <a:ext cx="2705100" cy="169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96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1)">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51344"/>
            <a:ext cx="8352928" cy="5078313"/>
          </a:xfrm>
          <a:prstGeom prst="rect">
            <a:avLst/>
          </a:prstGeom>
        </p:spPr>
        <p:txBody>
          <a:bodyPr wrap="square">
            <a:spAutoFit/>
          </a:bodyPr>
          <a:lstStyle/>
          <a:p>
            <a:r>
              <a:rPr lang="en-GB" sz="3600" b="1" dirty="0"/>
              <a:t>Allah (SWT)s plan and the birth of Prophet Musa (A) </a:t>
            </a:r>
          </a:p>
          <a:p>
            <a:r>
              <a:rPr lang="en-GB" sz="3600" dirty="0"/>
              <a:t>Learning objectives: </a:t>
            </a:r>
          </a:p>
          <a:p>
            <a:pPr marL="285750" indent="-285750">
              <a:buFont typeface="Wingdings" panose="05000000000000000000" pitchFamily="2" charset="2"/>
              <a:buChar char="ü"/>
            </a:pPr>
            <a:r>
              <a:rPr lang="en-GB" sz="3600" dirty="0"/>
              <a:t>To understand the plan of Allah (SWT) against the evil plan of Pharaoh </a:t>
            </a:r>
          </a:p>
          <a:p>
            <a:pPr marL="285750" indent="-285750">
              <a:buFont typeface="Wingdings" panose="05000000000000000000" pitchFamily="2" charset="2"/>
              <a:buChar char="ü"/>
            </a:pPr>
            <a:r>
              <a:rPr lang="en-GB" sz="3600" dirty="0"/>
              <a:t>To learn how Allah (SWT) protected Prophet Musa (A) once he was born</a:t>
            </a:r>
          </a:p>
          <a:p>
            <a:pPr marL="285750" indent="-285750">
              <a:buFont typeface="Wingdings" panose="05000000000000000000" pitchFamily="2" charset="2"/>
              <a:buChar char="ü"/>
            </a:pPr>
            <a:r>
              <a:rPr lang="en-GB" sz="3600" dirty="0"/>
              <a:t>For students to continue with the memorisation of Surat al-Ala </a:t>
            </a:r>
          </a:p>
        </p:txBody>
      </p:sp>
    </p:spTree>
    <p:extLst>
      <p:ext uri="{BB962C8B-B14F-4D97-AF65-F5344CB8AC3E}">
        <p14:creationId xmlns:p14="http://schemas.microsoft.com/office/powerpoint/2010/main" val="385175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954107"/>
          </a:xfrm>
          <a:prstGeom prst="rect">
            <a:avLst/>
          </a:prstGeom>
        </p:spPr>
        <p:txBody>
          <a:bodyPr wrap="square">
            <a:spAutoFit/>
          </a:bodyPr>
          <a:lstStyle/>
          <a:p>
            <a:r>
              <a:rPr lang="en-GB" sz="2800" dirty="0"/>
              <a:t>Pharaoh planned to kill all the baby boys born to the </a:t>
            </a:r>
            <a:r>
              <a:rPr lang="en-GB" sz="2800" dirty="0" err="1"/>
              <a:t>Banu</a:t>
            </a:r>
            <a:r>
              <a:rPr lang="en-GB" sz="2800" dirty="0"/>
              <a:t> </a:t>
            </a:r>
            <a:r>
              <a:rPr lang="en-GB" sz="2800" dirty="0" err="1"/>
              <a:t>Israil</a:t>
            </a:r>
            <a:r>
              <a:rPr lang="en-GB" sz="2800" dirty="0"/>
              <a:t> however Allah (SWT) had another plan.</a:t>
            </a:r>
          </a:p>
        </p:txBody>
      </p:sp>
      <p:sp>
        <p:nvSpPr>
          <p:cNvPr id="3" name="Rectangle 2"/>
          <p:cNvSpPr/>
          <p:nvPr/>
        </p:nvSpPr>
        <p:spPr>
          <a:xfrm>
            <a:off x="467544" y="1988840"/>
            <a:ext cx="8352928" cy="1754326"/>
          </a:xfrm>
          <a:prstGeom prst="rect">
            <a:avLst/>
          </a:prstGeom>
        </p:spPr>
        <p:txBody>
          <a:bodyPr wrap="square">
            <a:spAutoFit/>
          </a:bodyPr>
          <a:lstStyle/>
          <a:p>
            <a:r>
              <a:rPr lang="en-GB" sz="3600" dirty="0"/>
              <a:t>[28:5-6] Read  this verse and </a:t>
            </a:r>
          </a:p>
          <a:p>
            <a:pPr marL="342900" indent="-342900">
              <a:buAutoNum type="arabicPeriod"/>
            </a:pPr>
            <a:r>
              <a:rPr lang="en-GB" sz="3600" dirty="0"/>
              <a:t>Discuss its meaning </a:t>
            </a:r>
          </a:p>
          <a:p>
            <a:pPr marL="342900" indent="-342900">
              <a:buAutoNum type="arabicPeriod"/>
            </a:pPr>
            <a:r>
              <a:rPr lang="en-GB" sz="3600" dirty="0"/>
              <a:t>What lessons can we learn from this verse</a:t>
            </a:r>
          </a:p>
        </p:txBody>
      </p:sp>
      <p:pic>
        <p:nvPicPr>
          <p:cNvPr id="1026" name="Picture 2" descr="Image result for learning less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067" y="3743166"/>
            <a:ext cx="3893881" cy="2700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53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1000"/>
                                        <p:tgtEl>
                                          <p:spTgt spid="1026"/>
                                        </p:tgtEl>
                                      </p:cBhvr>
                                    </p:animEffect>
                                    <p:anim calcmode="lin" valueType="num">
                                      <p:cBhvr>
                                        <p:cTn id="30" dur="1000" fill="hold"/>
                                        <p:tgtEl>
                                          <p:spTgt spid="1026"/>
                                        </p:tgtEl>
                                        <p:attrNameLst>
                                          <p:attrName>ppt_x</p:attrName>
                                        </p:attrNameLst>
                                      </p:cBhvr>
                                      <p:tavLst>
                                        <p:tav tm="0">
                                          <p:val>
                                            <p:strVal val="#ppt_x"/>
                                          </p:val>
                                        </p:tav>
                                        <p:tav tm="100000">
                                          <p:val>
                                            <p:strVal val="#ppt_x"/>
                                          </p:val>
                                        </p:tav>
                                      </p:tavLst>
                                    </p:anim>
                                    <p:anim calcmode="lin" valueType="num">
                                      <p:cBhvr>
                                        <p:cTn id="3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975" y="692696"/>
            <a:ext cx="8656513" cy="3046988"/>
          </a:xfrm>
          <a:prstGeom prst="rect">
            <a:avLst/>
          </a:prstGeom>
        </p:spPr>
        <p:txBody>
          <a:bodyPr wrap="square">
            <a:spAutoFit/>
          </a:bodyPr>
          <a:lstStyle/>
          <a:p>
            <a:r>
              <a:rPr lang="en-GB" sz="2400" dirty="0"/>
              <a:t>Similarly with us, when we put our trust in Allah (SWT), all the blessing of Allah (SWT) will be bestowed on us. However when we turn our backs to Allah (SWT), we are turning our backs on all the blessings of Allah (SWT). </a:t>
            </a:r>
          </a:p>
          <a:p>
            <a:r>
              <a:rPr lang="en-GB" sz="2400" dirty="0"/>
              <a:t>Allah (SWT) wanted to complete His blessings on the </a:t>
            </a:r>
            <a:r>
              <a:rPr lang="en-GB" sz="2400" dirty="0" err="1"/>
              <a:t>Banu</a:t>
            </a:r>
            <a:r>
              <a:rPr lang="en-GB" sz="2400" dirty="0"/>
              <a:t> </a:t>
            </a:r>
            <a:r>
              <a:rPr lang="en-GB" sz="2400" dirty="0" err="1"/>
              <a:t>Israil</a:t>
            </a:r>
            <a:r>
              <a:rPr lang="en-GB" sz="2400" dirty="0"/>
              <a:t> as well as to show oppressors like Pharaoh and Haman that no matter what they plan against Allah (SWT), they will always fail as Allah (SWT) is always with the oppressed.</a:t>
            </a:r>
          </a:p>
        </p:txBody>
      </p:sp>
      <p:sp>
        <p:nvSpPr>
          <p:cNvPr id="3" name="AutoShape 2" descr="Image result for plann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Image result for plann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planni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plannin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8" name="Picture 10" descr="Image result for plan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164" y="3933056"/>
            <a:ext cx="7060211" cy="275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45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58"/>
                                        </p:tgtEl>
                                        <p:attrNameLst>
                                          <p:attrName>style.visibility</p:attrName>
                                        </p:attrNameLst>
                                      </p:cBhvr>
                                      <p:to>
                                        <p:strVal val="visible"/>
                                      </p:to>
                                    </p:set>
                                    <p:animEffect transition="in" filter="barn(inVertical)">
                                      <p:cBhvr>
                                        <p:cTn id="17"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704856" cy="2339102"/>
          </a:xfrm>
          <a:prstGeom prst="rect">
            <a:avLst/>
          </a:prstGeom>
          <a:noFill/>
        </p:spPr>
        <p:txBody>
          <a:bodyPr wrap="square" rtlCol="0">
            <a:spAutoFit/>
          </a:bodyPr>
          <a:lstStyle/>
          <a:p>
            <a:r>
              <a:rPr lang="en-GB" sz="3200" dirty="0"/>
              <a:t>[20:39] Look up this verse and answer the questions</a:t>
            </a:r>
          </a:p>
          <a:p>
            <a:pPr marL="342900" indent="-342900">
              <a:buAutoNum type="arabicPeriod"/>
            </a:pPr>
            <a:r>
              <a:rPr lang="en-GB" sz="3200" dirty="0"/>
              <a:t>Who do you think it is talking about?</a:t>
            </a:r>
          </a:p>
          <a:p>
            <a:pPr marL="342900" indent="-342900">
              <a:buAutoNum type="arabicPeriod"/>
            </a:pPr>
            <a:r>
              <a:rPr lang="en-GB" sz="3200" dirty="0"/>
              <a:t>How does this show God’s plan?</a:t>
            </a:r>
          </a:p>
          <a:p>
            <a:pPr marL="342900" indent="-342900">
              <a:buAutoNum type="arabicPeriod"/>
            </a:pPr>
            <a:endParaRPr lang="en-GB" dirty="0"/>
          </a:p>
        </p:txBody>
      </p:sp>
      <p:sp>
        <p:nvSpPr>
          <p:cNvPr id="3" name="AutoShape 2" descr="Image result for l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6" name="Picture 4" descr="Image result for l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241" y="2708920"/>
            <a:ext cx="3997525" cy="3953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81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heel(1)">
                                      <p:cBhvr>
                                        <p:cTn id="19" dur="20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076"/>
                                        </p:tgtEl>
                                        <p:attrNameLst>
                                          <p:attrName>style.visibility</p:attrName>
                                        </p:attrNameLst>
                                      </p:cBhvr>
                                      <p:to>
                                        <p:strVal val="visible"/>
                                      </p:to>
                                    </p:set>
                                    <p:animEffect transition="in" filter="wipe(down)">
                                      <p:cBhvr>
                                        <p:cTn id="24"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443" y="249610"/>
            <a:ext cx="8352928" cy="3539430"/>
          </a:xfrm>
          <a:prstGeom prst="rect">
            <a:avLst/>
          </a:prstGeom>
        </p:spPr>
        <p:txBody>
          <a:bodyPr wrap="square">
            <a:spAutoFit/>
          </a:bodyPr>
          <a:lstStyle/>
          <a:p>
            <a:r>
              <a:rPr lang="en-GB" sz="2800" dirty="0"/>
              <a:t>Pharaoh ordered that a Coptic midwife should be placed at every house that was expecting a baby and a Coptic guard should guard those houses, so that when a baby boy is born, he is immediately killed. Of course, this was the case with Prophet Musa (A). There were guards outside his house. The midwife was waiting for him to be born and when he was born, she saw that the baby was a boy!</a:t>
            </a:r>
          </a:p>
        </p:txBody>
      </p:sp>
      <p:pic>
        <p:nvPicPr>
          <p:cNvPr id="4098" name="Picture 2" descr="Image result for midw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0911" y="3356992"/>
            <a:ext cx="504825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88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ipe(down)">
                                      <p:cBhvr>
                                        <p:cTn id="14"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424936" cy="4893647"/>
          </a:xfrm>
          <a:prstGeom prst="rect">
            <a:avLst/>
          </a:prstGeom>
        </p:spPr>
        <p:txBody>
          <a:bodyPr wrap="square">
            <a:spAutoFit/>
          </a:bodyPr>
          <a:lstStyle/>
          <a:p>
            <a:pPr marL="342900" indent="-342900">
              <a:buFont typeface="Wingdings" panose="05000000000000000000" pitchFamily="2" charset="2"/>
              <a:buChar char="ü"/>
            </a:pPr>
            <a:r>
              <a:rPr lang="en-GB" sz="2400" dirty="0"/>
              <a:t>However, keeping a baby in the house was not easy and Prophet Musa (A) mother was worried that someone will find out and report it to the authorities. </a:t>
            </a:r>
          </a:p>
          <a:p>
            <a:pPr marL="342900" indent="-342900">
              <a:buFont typeface="Wingdings" panose="05000000000000000000" pitchFamily="2" charset="2"/>
              <a:buChar char="ü"/>
            </a:pPr>
            <a:r>
              <a:rPr lang="en-GB" sz="2400" dirty="0"/>
              <a:t>The midwife came out and the guards asked her about the baby. She lied to them by saying that the baby was a girl who died at birth and she had buried her in the garden. </a:t>
            </a:r>
          </a:p>
          <a:p>
            <a:pPr marL="342900" indent="-342900">
              <a:buFont typeface="Wingdings" panose="05000000000000000000" pitchFamily="2" charset="2"/>
              <a:buChar char="ü"/>
            </a:pPr>
            <a:r>
              <a:rPr lang="en-GB" sz="2400" dirty="0"/>
              <a:t>Allah (SWT) placed love for Prophet Musa (A) on anyone who saw him.</a:t>
            </a:r>
          </a:p>
          <a:p>
            <a:pPr marL="342900" indent="-342900">
              <a:buFont typeface="Wingdings" panose="05000000000000000000" pitchFamily="2" charset="2"/>
              <a:buChar char="ü"/>
            </a:pPr>
            <a:r>
              <a:rPr lang="en-GB" sz="2400" dirty="0"/>
              <a:t> So when the midwife saw him, she felt a sense of love for him and decided that she could not get him killed. </a:t>
            </a:r>
          </a:p>
          <a:p>
            <a:pPr marL="342900" indent="-342900">
              <a:buFont typeface="Wingdings" panose="05000000000000000000" pitchFamily="2" charset="2"/>
              <a:buChar char="ü"/>
            </a:pPr>
            <a:r>
              <a:rPr lang="en-GB" sz="2400" dirty="0"/>
              <a:t>The guards believed her and left. Prophet Musa (A) was saved! </a:t>
            </a:r>
          </a:p>
          <a:p>
            <a:endParaRPr lang="en-GB" sz="2400" dirty="0"/>
          </a:p>
          <a:p>
            <a:r>
              <a:rPr lang="en-GB" sz="2400" dirty="0"/>
              <a:t>Put these into the right order!</a:t>
            </a:r>
          </a:p>
        </p:txBody>
      </p:sp>
      <p:pic>
        <p:nvPicPr>
          <p:cNvPr id="5125" name="Picture 5" descr="Image result for love emot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8878" y="4941168"/>
            <a:ext cx="3036647" cy="170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4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352928" cy="1938992"/>
          </a:xfrm>
          <a:prstGeom prst="rect">
            <a:avLst/>
          </a:prstGeom>
        </p:spPr>
        <p:txBody>
          <a:bodyPr wrap="square">
            <a:spAutoFit/>
          </a:bodyPr>
          <a:lstStyle/>
          <a:p>
            <a:r>
              <a:rPr lang="en-GB" sz="2800" dirty="0"/>
              <a:t>[</a:t>
            </a:r>
            <a:r>
              <a:rPr lang="en-GB" sz="4000" dirty="0"/>
              <a:t>28:7-9] Look up this verse and write down as many different things you can learn from it ….</a:t>
            </a:r>
          </a:p>
        </p:txBody>
      </p:sp>
      <p:sp>
        <p:nvSpPr>
          <p:cNvPr id="3" name="AutoShape 2" descr="Image result for n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996952"/>
            <a:ext cx="2843758" cy="2843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circle(in)">
                                      <p:cBhvr>
                                        <p:cTn id="12"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272808" cy="3108543"/>
          </a:xfrm>
          <a:prstGeom prst="rect">
            <a:avLst/>
          </a:prstGeom>
          <a:noFill/>
        </p:spPr>
        <p:txBody>
          <a:bodyPr wrap="square" rtlCol="0">
            <a:spAutoFit/>
          </a:bodyPr>
          <a:lstStyle/>
          <a:p>
            <a:pPr marL="342900" indent="-342900">
              <a:buAutoNum type="arabicPeriod"/>
            </a:pPr>
            <a:r>
              <a:rPr lang="en-GB" sz="2800" dirty="0"/>
              <a:t>Prophet Musa’s mother must be really special for Allah (</a:t>
            </a:r>
            <a:r>
              <a:rPr lang="en-GB" sz="2800" dirty="0" err="1"/>
              <a:t>swt</a:t>
            </a:r>
            <a:r>
              <a:rPr lang="en-GB" sz="2800" dirty="0"/>
              <a:t>) to inspire her.</a:t>
            </a:r>
          </a:p>
          <a:p>
            <a:pPr marL="342900" indent="-342900">
              <a:buAutoNum type="arabicPeriod"/>
            </a:pPr>
            <a:r>
              <a:rPr lang="en-GB" sz="2800" dirty="0"/>
              <a:t>This also shows that Prophet Musa was going to be the saviour the </a:t>
            </a:r>
            <a:r>
              <a:rPr lang="en-GB" sz="2800" dirty="0" err="1"/>
              <a:t>Banu</a:t>
            </a:r>
            <a:r>
              <a:rPr lang="en-GB" sz="2800" dirty="0"/>
              <a:t> Israel had been waiting for.</a:t>
            </a:r>
          </a:p>
          <a:p>
            <a:pPr marL="342900" indent="-342900">
              <a:buAutoNum type="arabicPeriod"/>
            </a:pPr>
            <a:r>
              <a:rPr lang="en-GB" sz="2800" dirty="0"/>
              <a:t>The verse highlight that Musa will be returned to her.</a:t>
            </a:r>
          </a:p>
        </p:txBody>
      </p:sp>
      <p:pic>
        <p:nvPicPr>
          <p:cNvPr id="7170" name="Picture 2" descr="Image result for baby mo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01008"/>
            <a:ext cx="6264696" cy="3116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51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fade">
                                      <p:cBhvr>
                                        <p:cTn id="22"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638</Words>
  <Application>Microsoft Office PowerPoint</Application>
  <PresentationFormat>On-screen Show (4:3)</PresentationFormat>
  <Paragraphs>37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Zayn Gulamhusein</dc:creator>
  <cp:lastModifiedBy>Rumina Hashmani</cp:lastModifiedBy>
  <cp:revision>2</cp:revision>
  <dcterms:created xsi:type="dcterms:W3CDTF">2017-02-01T11:46:43Z</dcterms:created>
  <dcterms:modified xsi:type="dcterms:W3CDTF">2017-02-04T13:03:36Z</dcterms:modified>
</cp:coreProperties>
</file>