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53E12-29FE-4D8D-A816-C6433F3E048B}" type="datetimeFigureOut">
              <a:rPr lang="en-CA" smtClean="0"/>
              <a:t>2017-02-03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A969-EBAD-48A2-8567-44AE870B47EB}" type="slidenum">
              <a:rPr lang="en-CA" smtClean="0"/>
              <a:t>‹#›</a:t>
            </a:fld>
            <a:endParaRPr lang="en-CA"/>
          </a:p>
        </p:txBody>
      </p:sp>
    </p:spTree>
    <p:extLst>
      <p:ext uri="{BB962C8B-B14F-4D97-AF65-F5344CB8AC3E}">
        <p14:creationId xmlns:p14="http://schemas.microsoft.com/office/powerpoint/2010/main" val="295161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654B59-CD46-A142-ACD4-842D82E52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63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1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81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41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654B59-CD46-A142-ACD4-842D82E52B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89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07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NB. Only no.1 is waajib</a:t>
            </a:r>
            <a:r>
              <a:rPr lang="en-GB" baseline="0" dirty="0"/>
              <a:t> the rest are etiquettes/mustahabaat</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22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r>
              <a:rPr lang="en-GB" dirty="0"/>
              <a:t>Children call out the answers</a:t>
            </a:r>
            <a:r>
              <a:rPr lang="en-GB" baseline="0" dirty="0"/>
              <a:t> as they recall them - popcorn ideas!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53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r>
              <a:rPr lang="en-GB" dirty="0"/>
              <a:t>Children call out the answers</a:t>
            </a:r>
            <a:r>
              <a:rPr lang="en-GB" baseline="0" dirty="0"/>
              <a:t> as they recall them - popcorn ideas!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952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6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450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r>
              <a:rPr lang="en-GB" dirty="0"/>
              <a:t>Choose children</a:t>
            </a:r>
            <a:r>
              <a:rPr lang="en-GB" baseline="0" dirty="0"/>
              <a:t> to come and join them on the interactive whiteboard or just show with their finger.</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669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r>
              <a:rPr lang="en-GB" dirty="0"/>
              <a:t>Talking</a:t>
            </a:r>
            <a:r>
              <a:rPr lang="en-GB" baseline="0" dirty="0"/>
              <a:t> partners (discuss with your partner)</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5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95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Talking</a:t>
            </a:r>
            <a:r>
              <a:rPr lang="en-US" sz="1400" b="1" baseline="0" dirty="0"/>
              <a:t> p</a:t>
            </a:r>
            <a:r>
              <a:rPr lang="en-US" sz="1400" b="1" dirty="0"/>
              <a:t>artners!</a:t>
            </a:r>
            <a:r>
              <a:rPr lang="en-GB" sz="1200" b="0" baseline="0" dirty="0"/>
              <a:t> Children could write down the answers then swap with another pair to discuss things they may have missed out etc..</a:t>
            </a:r>
            <a:endParaRPr lang="en-US" sz="14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23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52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31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lvl="1" indent="-457200">
              <a:buFont typeface="+mj-lt"/>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B2D2AF-CDC6-4E76-B4C7-A1807B79236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71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34383474-4CF5-0247-A10C-F96F90AF48F4}" type="datetime1">
              <a:rPr lang="en-GB" smtClean="0"/>
              <a:t>03/02/2017</a:t>
            </a:fld>
            <a:endParaRPr lang="en-US" dirty="0"/>
          </a:p>
        </p:txBody>
      </p:sp>
      <p:sp>
        <p:nvSpPr>
          <p:cNvPr id="5" name="Footer Placeholder 4"/>
          <p:cNvSpPr>
            <a:spLocks noGrp="1"/>
          </p:cNvSpPr>
          <p:nvPr>
            <p:ph type="ftr" sz="quarter" idx="11"/>
          </p:nvPr>
        </p:nvSpPr>
        <p:spPr/>
        <p:txBody>
          <a:bodyPr/>
          <a:lstStyle/>
          <a:p>
            <a:r>
              <a:rPr lang="en-US" dirty="0"/>
              <a:t>Lesson 1- Importance of the Qur’an</a:t>
            </a:r>
          </a:p>
        </p:txBody>
      </p:sp>
      <p:sp>
        <p:nvSpPr>
          <p:cNvPr id="6" name="Slide Number Placeholder 5"/>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141554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15C0D9D-96F9-E141-8664-BA0072F96FFF}" type="datetime1">
              <a:rPr lang="en-GB" smtClean="0"/>
              <a:t>03/02/2017</a:t>
            </a:fld>
            <a:endParaRPr lang="en-US" dirty="0"/>
          </a:p>
        </p:txBody>
      </p:sp>
      <p:sp>
        <p:nvSpPr>
          <p:cNvPr id="6" name="Footer Placeholder 5"/>
          <p:cNvSpPr>
            <a:spLocks noGrp="1"/>
          </p:cNvSpPr>
          <p:nvPr>
            <p:ph type="ftr" sz="quarter" idx="11"/>
          </p:nvPr>
        </p:nvSpPr>
        <p:spPr/>
        <p:txBody>
          <a:bodyPr/>
          <a:lstStyle/>
          <a:p>
            <a:r>
              <a:rPr lang="en-US" dirty="0"/>
              <a:t>Lesson 1- Importance of the Qur’an</a:t>
            </a:r>
          </a:p>
        </p:txBody>
      </p:sp>
      <p:sp>
        <p:nvSpPr>
          <p:cNvPr id="7" name="Slide Number Placeholder 6"/>
          <p:cNvSpPr>
            <a:spLocks noGrp="1"/>
          </p:cNvSpPr>
          <p:nvPr>
            <p:ph type="sldNum" sz="quarter" idx="12"/>
          </p:nvPr>
        </p:nvSpPr>
        <p:spPr/>
        <p:txBody>
          <a:bodyPr/>
          <a:lstStyle/>
          <a:p>
            <a:fld id="{CFA7F448-6860-FA4F-975B-9D5B977238D1}" type="slidenum">
              <a:rPr lang="en-US" smtClean="0"/>
              <a:t>‹#›</a:t>
            </a:fld>
            <a:endParaRPr lang="en-US" dirty="0"/>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a:p>
        </p:txBody>
      </p:sp>
    </p:spTree>
    <p:extLst>
      <p:ext uri="{BB962C8B-B14F-4D97-AF65-F5344CB8AC3E}">
        <p14:creationId xmlns:p14="http://schemas.microsoft.com/office/powerpoint/2010/main" val="171154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6FDACB88-243A-794C-BB67-46E7EE2F035D}" type="datetime1">
              <a:rPr lang="en-GB" smtClean="0"/>
              <a:t>03/02/2017</a:t>
            </a:fld>
            <a:endParaRPr lang="en-US" dirty="0"/>
          </a:p>
        </p:txBody>
      </p:sp>
      <p:sp>
        <p:nvSpPr>
          <p:cNvPr id="5" name="Footer Placeholder 4"/>
          <p:cNvSpPr>
            <a:spLocks noGrp="1"/>
          </p:cNvSpPr>
          <p:nvPr>
            <p:ph type="ftr" sz="quarter" idx="11"/>
          </p:nvPr>
        </p:nvSpPr>
        <p:spPr/>
        <p:txBody>
          <a:bodyPr/>
          <a:lstStyle/>
          <a:p>
            <a:r>
              <a:rPr lang="en-US" dirty="0"/>
              <a:t>Lesson 1- Importance of the Qur’an</a:t>
            </a:r>
          </a:p>
        </p:txBody>
      </p:sp>
      <p:sp>
        <p:nvSpPr>
          <p:cNvPr id="6" name="Slide Number Placeholder 5"/>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5956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F58EF87B-9F6F-4E47-8818-4E13CB2CF7AD}" type="datetime1">
              <a:rPr lang="en-GB" smtClean="0"/>
              <a:t>03/02/2017</a:t>
            </a:fld>
            <a:endParaRPr lang="en-US" dirty="0"/>
          </a:p>
        </p:txBody>
      </p:sp>
      <p:sp>
        <p:nvSpPr>
          <p:cNvPr id="5" name="Footer Placeholder 4"/>
          <p:cNvSpPr>
            <a:spLocks noGrp="1"/>
          </p:cNvSpPr>
          <p:nvPr>
            <p:ph type="ftr" sz="quarter" idx="11"/>
          </p:nvPr>
        </p:nvSpPr>
        <p:spPr/>
        <p:txBody>
          <a:bodyPr/>
          <a:lstStyle/>
          <a:p>
            <a:r>
              <a:rPr lang="en-US" dirty="0"/>
              <a:t>Lesson 1- Importance of the Qur’an</a:t>
            </a:r>
          </a:p>
        </p:txBody>
      </p:sp>
      <p:sp>
        <p:nvSpPr>
          <p:cNvPr id="6" name="Slide Number Placeholder 5"/>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399775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0D7FFF34-9E06-EB41-B635-43100613EE4C}" type="datetime1">
              <a:rPr lang="en-GB" smtClean="0"/>
              <a:t>03/02/2017</a:t>
            </a:fld>
            <a:endParaRPr lang="en-US" dirty="0"/>
          </a:p>
        </p:txBody>
      </p:sp>
      <p:sp>
        <p:nvSpPr>
          <p:cNvPr id="5" name="Footer Placeholder 4"/>
          <p:cNvSpPr>
            <a:spLocks noGrp="1"/>
          </p:cNvSpPr>
          <p:nvPr>
            <p:ph type="ftr" sz="quarter" idx="11"/>
          </p:nvPr>
        </p:nvSpPr>
        <p:spPr/>
        <p:txBody>
          <a:bodyPr/>
          <a:lstStyle/>
          <a:p>
            <a:r>
              <a:rPr lang="en-US" dirty="0"/>
              <a:t>Lesson 1- Importance of the Qur’an</a:t>
            </a:r>
          </a:p>
        </p:txBody>
      </p:sp>
      <p:sp>
        <p:nvSpPr>
          <p:cNvPr id="6" name="Slide Number Placeholder 5"/>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2563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GB"/>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BE9F53-0256-044B-837F-8B849457DB25}" type="datetime1">
              <a:rPr lang="en-GB" smtClean="0"/>
              <a:t>03/02/2017</a:t>
            </a:fld>
            <a:endParaRPr lang="en-US" dirty="0"/>
          </a:p>
        </p:txBody>
      </p:sp>
      <p:sp>
        <p:nvSpPr>
          <p:cNvPr id="5" name="Footer Placeholder 4"/>
          <p:cNvSpPr>
            <a:spLocks noGrp="1"/>
          </p:cNvSpPr>
          <p:nvPr>
            <p:ph type="ftr" sz="quarter" idx="11"/>
          </p:nvPr>
        </p:nvSpPr>
        <p:spPr/>
        <p:txBody>
          <a:bodyPr/>
          <a:lstStyle/>
          <a:p>
            <a:r>
              <a:rPr lang="en-US" dirty="0"/>
              <a:t>Lesson 1- Importance of the Qur’an</a:t>
            </a:r>
          </a:p>
        </p:txBody>
      </p:sp>
      <p:sp>
        <p:nvSpPr>
          <p:cNvPr id="6" name="Slide Number Placeholder 5"/>
          <p:cNvSpPr>
            <a:spLocks noGrp="1"/>
          </p:cNvSpPr>
          <p:nvPr>
            <p:ph type="sldNum" sz="quarter" idx="12"/>
          </p:nvPr>
        </p:nvSpPr>
        <p:spPr/>
        <p:txBody>
          <a:bodyPr/>
          <a:lstStyle/>
          <a:p>
            <a:fld id="{CFA7F448-6860-FA4F-975B-9D5B977238D1}" type="slidenum">
              <a:rPr lang="en-US" smtClean="0"/>
              <a:t>‹#›</a:t>
            </a:fld>
            <a:endParaRPr lang="en-US" dirty="0"/>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a:p>
        </p:txBody>
      </p:sp>
    </p:spTree>
    <p:extLst>
      <p:ext uri="{BB962C8B-B14F-4D97-AF65-F5344CB8AC3E}">
        <p14:creationId xmlns:p14="http://schemas.microsoft.com/office/powerpoint/2010/main" val="14511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BECB7EE-EEF3-EE4D-8DCA-CF3D918C9BC7}" type="datetime1">
              <a:rPr lang="en-GB" smtClean="0"/>
              <a:t>03/02/2017</a:t>
            </a:fld>
            <a:endParaRPr lang="en-US" dirty="0"/>
          </a:p>
        </p:txBody>
      </p:sp>
      <p:sp>
        <p:nvSpPr>
          <p:cNvPr id="5" name="Footer Placeholder 4"/>
          <p:cNvSpPr>
            <a:spLocks noGrp="1"/>
          </p:cNvSpPr>
          <p:nvPr>
            <p:ph type="ftr" sz="quarter" idx="11"/>
          </p:nvPr>
        </p:nvSpPr>
        <p:spPr/>
        <p:txBody>
          <a:bodyPr/>
          <a:lstStyle/>
          <a:p>
            <a:r>
              <a:rPr lang="en-US" dirty="0"/>
              <a:t>Lesson 1- Importance of the Qur’an</a:t>
            </a:r>
          </a:p>
        </p:txBody>
      </p:sp>
      <p:sp>
        <p:nvSpPr>
          <p:cNvPr id="6" name="Slide Number Placeholder 5"/>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93820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GB"/>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B62ADCB-C957-0F40-8164-52C9CD2BD5D7}" type="datetime1">
              <a:rPr lang="en-GB" smtClean="0"/>
              <a:t>03/02/2017</a:t>
            </a:fld>
            <a:endParaRPr lang="en-US" dirty="0"/>
          </a:p>
        </p:txBody>
      </p:sp>
      <p:sp>
        <p:nvSpPr>
          <p:cNvPr id="6" name="Footer Placeholder 5"/>
          <p:cNvSpPr>
            <a:spLocks noGrp="1"/>
          </p:cNvSpPr>
          <p:nvPr>
            <p:ph type="ftr" sz="quarter" idx="11"/>
          </p:nvPr>
        </p:nvSpPr>
        <p:spPr/>
        <p:txBody>
          <a:bodyPr/>
          <a:lstStyle/>
          <a:p>
            <a:r>
              <a:rPr lang="en-US" dirty="0"/>
              <a:t>Lesson 1- Importance of the Qur’an</a:t>
            </a:r>
          </a:p>
        </p:txBody>
      </p:sp>
      <p:sp>
        <p:nvSpPr>
          <p:cNvPr id="7" name="Slide Number Placeholder 6"/>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349885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5D0CABCB-931F-7343-A827-000FAE526BD5}" type="datetime1">
              <a:rPr lang="en-GB" smtClean="0"/>
              <a:t>03/02/2017</a:t>
            </a:fld>
            <a:endParaRPr lang="en-US" dirty="0"/>
          </a:p>
        </p:txBody>
      </p:sp>
      <p:sp>
        <p:nvSpPr>
          <p:cNvPr id="8" name="Footer Placeholder 7"/>
          <p:cNvSpPr>
            <a:spLocks noGrp="1"/>
          </p:cNvSpPr>
          <p:nvPr>
            <p:ph type="ftr" sz="quarter" idx="11"/>
          </p:nvPr>
        </p:nvSpPr>
        <p:spPr/>
        <p:txBody>
          <a:bodyPr/>
          <a:lstStyle/>
          <a:p>
            <a:r>
              <a:rPr lang="en-US" dirty="0"/>
              <a:t>Lesson 1- Importance of the Qur’an</a:t>
            </a:r>
          </a:p>
        </p:txBody>
      </p:sp>
      <p:sp>
        <p:nvSpPr>
          <p:cNvPr id="9" name="Slide Number Placeholder 8"/>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413609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040E5783-A918-B041-8914-AF5D62F2C100}" type="datetime1">
              <a:rPr lang="en-GB" smtClean="0"/>
              <a:t>03/02/2017</a:t>
            </a:fld>
            <a:endParaRPr lang="en-US" dirty="0"/>
          </a:p>
        </p:txBody>
      </p:sp>
      <p:sp>
        <p:nvSpPr>
          <p:cNvPr id="4" name="Footer Placeholder 3"/>
          <p:cNvSpPr>
            <a:spLocks noGrp="1"/>
          </p:cNvSpPr>
          <p:nvPr>
            <p:ph type="ftr" sz="quarter" idx="11"/>
          </p:nvPr>
        </p:nvSpPr>
        <p:spPr/>
        <p:txBody>
          <a:bodyPr/>
          <a:lstStyle/>
          <a:p>
            <a:r>
              <a:rPr lang="en-US" dirty="0"/>
              <a:t>Lesson 1- Importance of the Qur’an</a:t>
            </a:r>
          </a:p>
        </p:txBody>
      </p:sp>
      <p:sp>
        <p:nvSpPr>
          <p:cNvPr id="5" name="Slide Number Placeholder 4"/>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339217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5AA52-0389-6442-82DC-A8AEA5ECFCA4}" type="datetime1">
              <a:rPr lang="en-GB" smtClean="0"/>
              <a:t>03/02/2017</a:t>
            </a:fld>
            <a:endParaRPr lang="en-US" dirty="0"/>
          </a:p>
        </p:txBody>
      </p:sp>
      <p:sp>
        <p:nvSpPr>
          <p:cNvPr id="3" name="Footer Placeholder 2"/>
          <p:cNvSpPr>
            <a:spLocks noGrp="1"/>
          </p:cNvSpPr>
          <p:nvPr>
            <p:ph type="ftr" sz="quarter" idx="11"/>
          </p:nvPr>
        </p:nvSpPr>
        <p:spPr/>
        <p:txBody>
          <a:bodyPr/>
          <a:lstStyle/>
          <a:p>
            <a:r>
              <a:rPr lang="en-US" dirty="0"/>
              <a:t>Lesson 1- Importance of the Qur’an</a:t>
            </a:r>
          </a:p>
        </p:txBody>
      </p:sp>
      <p:sp>
        <p:nvSpPr>
          <p:cNvPr id="4" name="Slide Number Placeholder 3"/>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287722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6FA359-C01C-7344-AC31-D1CFB8945B97}" type="datetime1">
              <a:rPr lang="en-GB" smtClean="0"/>
              <a:t>03/02/2017</a:t>
            </a:fld>
            <a:endParaRPr lang="en-US" dirty="0"/>
          </a:p>
        </p:txBody>
      </p:sp>
      <p:sp>
        <p:nvSpPr>
          <p:cNvPr id="6" name="Footer Placeholder 5"/>
          <p:cNvSpPr>
            <a:spLocks noGrp="1"/>
          </p:cNvSpPr>
          <p:nvPr>
            <p:ph type="ftr" sz="quarter" idx="11"/>
          </p:nvPr>
        </p:nvSpPr>
        <p:spPr/>
        <p:txBody>
          <a:bodyPr/>
          <a:lstStyle/>
          <a:p>
            <a:r>
              <a:rPr lang="en-US" dirty="0"/>
              <a:t>Lesson 1- Importance of the Qur’an</a:t>
            </a:r>
          </a:p>
        </p:txBody>
      </p:sp>
      <p:sp>
        <p:nvSpPr>
          <p:cNvPr id="7" name="Slide Number Placeholder 6"/>
          <p:cNvSpPr>
            <a:spLocks noGrp="1"/>
          </p:cNvSpPr>
          <p:nvPr>
            <p:ph type="sldNum" sz="quarter" idx="12"/>
          </p:nvPr>
        </p:nvSpPr>
        <p:spPr/>
        <p:txBody>
          <a:bodyPr/>
          <a:lstStyle/>
          <a:p>
            <a:fld id="{CFA7F448-6860-FA4F-975B-9D5B977238D1}" type="slidenum">
              <a:rPr lang="en-US" smtClean="0"/>
              <a:t>‹#›</a:t>
            </a:fld>
            <a:endParaRPr lang="en-US" dirty="0"/>
          </a:p>
        </p:txBody>
      </p:sp>
    </p:spTree>
    <p:extLst>
      <p:ext uri="{BB962C8B-B14F-4D97-AF65-F5344CB8AC3E}">
        <p14:creationId xmlns:p14="http://schemas.microsoft.com/office/powerpoint/2010/main" val="418618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03612401-52E3-2347-B455-27512DEA9E5B}" type="datetime1">
              <a:rPr lang="en-GB" smtClean="0"/>
              <a:t>03/02/2017</a:t>
            </a:fld>
            <a:endParaRPr lang="en-US" dirty="0"/>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r>
              <a:rPr lang="en-US" dirty="0"/>
              <a:t>Lesson 1- Importance of the Qur’an</a:t>
            </a:r>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CFA7F448-6860-FA4F-975B-9D5B977238D1}" type="slidenum">
              <a:rPr lang="en-US" smtClean="0"/>
              <a:t>‹#›</a:t>
            </a:fld>
            <a:endParaRPr lang="en-US" dirty="0"/>
          </a:p>
        </p:txBody>
      </p:sp>
    </p:spTree>
    <p:extLst>
      <p:ext uri="{BB962C8B-B14F-4D97-AF65-F5344CB8AC3E}">
        <p14:creationId xmlns:p14="http://schemas.microsoft.com/office/powerpoint/2010/main" val="419521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063552" y="548680"/>
            <a:ext cx="8100392" cy="5341408"/>
          </a:xfrm>
          <a:prstGeom prst="ellipse">
            <a:avLst/>
          </a:prstGeom>
          <a:ln>
            <a:noFill/>
          </a:ln>
          <a:effectLst>
            <a:softEdge rad="112500"/>
          </a:effectLst>
        </p:spPr>
      </p:pic>
      <p:sp>
        <p:nvSpPr>
          <p:cNvPr id="5" name="Rectangle 4"/>
          <p:cNvSpPr/>
          <p:nvPr/>
        </p:nvSpPr>
        <p:spPr>
          <a:xfrm>
            <a:off x="2135560" y="1412777"/>
            <a:ext cx="8064896" cy="4524315"/>
          </a:xfrm>
          <a:prstGeom prst="rect">
            <a:avLst/>
          </a:prstGeom>
          <a:noFill/>
        </p:spPr>
        <p:txBody>
          <a:bodyPr wrap="square" lIns="91440" tIns="45720" rIns="91440" bIns="45720" anchor="t">
            <a:spAutoFit/>
          </a:bodyPr>
          <a:lstStyle/>
          <a:p>
            <a:pPr algn="ctr" defTabSz="457200"/>
            <a:r>
              <a:rPr lang="x-none" sz="9600" b="1" dirty="0">
                <a:ln w="28575" cmpd="sng">
                  <a:solidFill>
                    <a:prstClr val="black">
                      <a:lumMod val="85000"/>
                      <a:lumOff val="15000"/>
                    </a:prstClr>
                  </a:solidFill>
                  <a:prstDash val="solid"/>
                </a:ln>
                <a:solidFill>
                  <a:srgbClr val="CCFFCC"/>
                </a:solidFill>
                <a:latin typeface="Apple Chancery" pitchFamily="66" charset="0"/>
              </a:rPr>
              <a:t>Qur`an Appreciation</a:t>
            </a:r>
          </a:p>
        </p:txBody>
      </p:sp>
      <p:sp>
        <p:nvSpPr>
          <p:cNvPr id="6" name="Footer Placeholder 5"/>
          <p:cNvSpPr>
            <a:spLocks noGrp="1"/>
          </p:cNvSpPr>
          <p:nvPr>
            <p:ph type="ftr" sz="quarter" idx="11"/>
          </p:nvPr>
        </p:nvSpPr>
        <p:spPr>
          <a:xfrm>
            <a:off x="1788459" y="6275669"/>
            <a:ext cx="4840941" cy="365125"/>
          </a:xfrm>
        </p:spPr>
        <p:txBody>
          <a:bodyPr/>
          <a:lstStyle/>
          <a:p>
            <a:pPr defTabSz="457200"/>
            <a:r>
              <a:rPr lang="en-US" dirty="0">
                <a:solidFill>
                  <a:prstClr val="white"/>
                </a:solidFill>
                <a:latin typeface="News Gothic MT"/>
              </a:rPr>
              <a:t>Lesson 1- Importance of the Qur’an</a:t>
            </a:r>
          </a:p>
        </p:txBody>
      </p:sp>
    </p:spTree>
    <p:extLst>
      <p:ext uri="{BB962C8B-B14F-4D97-AF65-F5344CB8AC3E}">
        <p14:creationId xmlns:p14="http://schemas.microsoft.com/office/powerpoint/2010/main" val="736772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7" name="TextBox 6"/>
          <p:cNvSpPr txBox="1"/>
          <p:nvPr/>
        </p:nvSpPr>
        <p:spPr>
          <a:xfrm>
            <a:off x="2128763" y="979714"/>
            <a:ext cx="5660571" cy="369332"/>
          </a:xfrm>
          <a:prstGeom prst="rect">
            <a:avLst/>
          </a:prstGeom>
          <a:noFill/>
        </p:spPr>
        <p:txBody>
          <a:bodyPr wrap="square" rtlCol="0">
            <a:spAutoFit/>
          </a:bodyPr>
          <a:lstStyle/>
          <a:p>
            <a:pPr defTabSz="457200"/>
            <a:endParaRPr lang="en-US" dirty="0">
              <a:solidFill>
                <a:prstClr val="black"/>
              </a:solidFill>
              <a:latin typeface="News Gothic MT"/>
            </a:endParaRPr>
          </a:p>
        </p:txBody>
      </p:sp>
      <p:sp>
        <p:nvSpPr>
          <p:cNvPr id="8" name="TextBox 7"/>
          <p:cNvSpPr txBox="1"/>
          <p:nvPr/>
        </p:nvSpPr>
        <p:spPr>
          <a:xfrm>
            <a:off x="2939143" y="1632858"/>
            <a:ext cx="6120190" cy="4025717"/>
          </a:xfrm>
          <a:prstGeom prst="rect">
            <a:avLst/>
          </a:prstGeom>
          <a:noFill/>
        </p:spPr>
        <p:txBody>
          <a:bodyPr wrap="square" rtlCol="0">
            <a:spAutoFit/>
          </a:bodyPr>
          <a:lstStyle/>
          <a:p>
            <a:pPr defTabSz="457200">
              <a:lnSpc>
                <a:spcPct val="110000"/>
              </a:lnSpc>
            </a:pPr>
            <a:r>
              <a:rPr lang="en-GB" dirty="0">
                <a:solidFill>
                  <a:prstClr val="black"/>
                </a:solidFill>
                <a:latin typeface="News Gothic MT"/>
              </a:rPr>
              <a:t>A part of the Qur’an carries the same respect as the entire Qur’an. </a:t>
            </a:r>
          </a:p>
          <a:p>
            <a:pPr algn="ctr" defTabSz="457200" rtl="1">
              <a:lnSpc>
                <a:spcPct val="110000"/>
              </a:lnSpc>
            </a:pPr>
            <a:r>
              <a:rPr lang="fa-IR" dirty="0">
                <a:solidFill>
                  <a:prstClr val="black"/>
                </a:solidFill>
                <a:latin typeface="News Gothic MT"/>
              </a:rPr>
              <a:t>وَإِذَا قُرِئَ الْقُرْآنُ فَاسْتَمِعُوا لَهُ وَأَنْصِتُوا لَعَلَّكُمْ تُرْحَمُونَ</a:t>
            </a:r>
          </a:p>
          <a:p>
            <a:pPr defTabSz="457200">
              <a:lnSpc>
                <a:spcPct val="110000"/>
              </a:lnSpc>
            </a:pPr>
            <a:r>
              <a:rPr lang="en-GB" b="1" dirty="0">
                <a:solidFill>
                  <a:prstClr val="black"/>
                </a:solidFill>
                <a:latin typeface="News Gothic MT"/>
              </a:rPr>
              <a:t>[7:204]</a:t>
            </a:r>
            <a:r>
              <a:rPr lang="en-GB" dirty="0">
                <a:solidFill>
                  <a:prstClr val="black"/>
                </a:solidFill>
                <a:latin typeface="News Gothic MT"/>
              </a:rPr>
              <a:t> And when the Quran is recited, then listen to it and remain silent, that mercy may be shown to you.</a:t>
            </a:r>
          </a:p>
          <a:p>
            <a:pPr defTabSz="457200">
              <a:lnSpc>
                <a:spcPct val="110000"/>
              </a:lnSpc>
            </a:pPr>
            <a:endParaRPr lang="en-GB" dirty="0">
              <a:solidFill>
                <a:prstClr val="black"/>
              </a:solidFill>
              <a:latin typeface="News Gothic MT"/>
            </a:endParaRPr>
          </a:p>
          <a:p>
            <a:pPr defTabSz="457200">
              <a:lnSpc>
                <a:spcPct val="110000"/>
              </a:lnSpc>
            </a:pPr>
            <a:r>
              <a:rPr lang="en-GB" dirty="0">
                <a:solidFill>
                  <a:prstClr val="black"/>
                </a:solidFill>
                <a:latin typeface="News Gothic MT"/>
              </a:rPr>
              <a:t>Allah uses the word Qur’an for the part that is being recited. Therefore, if you have a binder or a booklet that contains passages from the Qur’an, you must treat it like a Qur’an. So if your Madrasah bag contains the Qur’an, or a part of it (eg. In your manual), take extra care of the bag. </a:t>
            </a:r>
          </a:p>
          <a:p>
            <a:pPr defTabSz="457200">
              <a:lnSpc>
                <a:spcPct val="110000"/>
              </a:lnSpc>
            </a:pPr>
            <a:endParaRPr lang="en-GB" dirty="0">
              <a:solidFill>
                <a:prstClr val="black"/>
              </a:solidFill>
              <a:latin typeface="News Gothic MT"/>
            </a:endParaRPr>
          </a:p>
          <a:p>
            <a:pPr defTabSz="457200"/>
            <a:endParaRPr lang="en-US" dirty="0">
              <a:solidFill>
                <a:prstClr val="black"/>
              </a:solidFill>
              <a:latin typeface="News Gothic MT"/>
            </a:endParaRPr>
          </a:p>
        </p:txBody>
      </p:sp>
      <p:sp>
        <p:nvSpPr>
          <p:cNvPr id="9" name="Oval 8"/>
          <p:cNvSpPr/>
          <p:nvPr/>
        </p:nvSpPr>
        <p:spPr>
          <a:xfrm>
            <a:off x="2455334" y="264855"/>
            <a:ext cx="6253238" cy="914400"/>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Do we only show this respect if it is the entire Qur’an?</a:t>
            </a:r>
          </a:p>
        </p:txBody>
      </p:sp>
      <p:pic>
        <p:nvPicPr>
          <p:cNvPr id="11" name="Picture 10"/>
          <p:cNvPicPr>
            <a:picLocks noChangeAspect="1"/>
          </p:cNvPicPr>
          <p:nvPr/>
        </p:nvPicPr>
        <p:blipFill>
          <a:blip r:embed="rId4"/>
          <a:stretch>
            <a:fillRect/>
          </a:stretch>
        </p:blipFill>
        <p:spPr>
          <a:xfrm>
            <a:off x="1681238" y="1096965"/>
            <a:ext cx="1850570" cy="535893"/>
          </a:xfrm>
          <a:prstGeom prst="rect">
            <a:avLst/>
          </a:prstGeom>
        </p:spPr>
      </p:pic>
    </p:spTree>
    <p:extLst>
      <p:ext uri="{BB962C8B-B14F-4D97-AF65-F5344CB8AC3E}">
        <p14:creationId xmlns:p14="http://schemas.microsoft.com/office/powerpoint/2010/main" val="2689310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circle(in)">
                                      <p:cBhvr>
                                        <p:cTn id="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pic>
        <p:nvPicPr>
          <p:cNvPr id="8" name="Picture 4" descr="http://sd.keepcalm-o-matic.co.uk/i/keep-calm-and-follow-ahlulbayt-4.png"/>
          <p:cNvPicPr>
            <a:picLocks noChangeAspect="1" noChangeArrowheads="1"/>
          </p:cNvPicPr>
          <p:nvPr/>
        </p:nvPicPr>
        <p:blipFill rotWithShape="1">
          <a:blip r:embed="rId4">
            <a:extLst>
              <a:ext uri="{28A0092B-C50C-407E-A947-70E740481C1C}">
                <a14:useLocalDpi xmlns:a14="http://schemas.microsoft.com/office/drawing/2010/main" val="0"/>
              </a:ext>
            </a:extLst>
          </a:blip>
          <a:srcRect l="10889" t="24153" r="11737" b="9322"/>
          <a:stretch/>
        </p:blipFill>
        <p:spPr bwMode="auto">
          <a:xfrm>
            <a:off x="8696010" y="5005749"/>
            <a:ext cx="1702869" cy="166353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420502" y="1268761"/>
            <a:ext cx="6155023" cy="4431983"/>
          </a:xfrm>
          <a:prstGeom prst="rect">
            <a:avLst/>
          </a:prstGeom>
          <a:solidFill>
            <a:srgbClr val="ADE3A7"/>
          </a:solidFill>
        </p:spPr>
        <p:txBody>
          <a:bodyPr wrap="square" rtlCol="0">
            <a:spAutoFit/>
          </a:bodyPr>
          <a:lstStyle/>
          <a:p>
            <a:pPr marL="285750" indent="-285750" defTabSz="457200">
              <a:buFont typeface="Arial"/>
              <a:buChar char="•"/>
            </a:pPr>
            <a:r>
              <a:rPr lang="en-GB" b="1" dirty="0">
                <a:solidFill>
                  <a:prstClr val="black"/>
                </a:solidFill>
                <a:latin typeface="News Gothic MT"/>
              </a:rPr>
              <a:t>The Qur’an should be followed:</a:t>
            </a:r>
          </a:p>
          <a:p>
            <a:pPr marL="285750" indent="-285750" defTabSz="457200">
              <a:buFont typeface="Arial"/>
              <a:buChar char="•"/>
            </a:pPr>
            <a:endParaRPr lang="en-GB" b="1" dirty="0">
              <a:solidFill>
                <a:prstClr val="black"/>
              </a:solidFill>
              <a:latin typeface="News Gothic MT"/>
            </a:endParaRPr>
          </a:p>
          <a:p>
            <a:pPr defTabSz="457200"/>
            <a:r>
              <a:rPr lang="en-GB" sz="1600" b="1" dirty="0">
                <a:solidFill>
                  <a:prstClr val="black"/>
                </a:solidFill>
                <a:latin typeface="News Gothic MT"/>
              </a:rPr>
              <a:t>Imam Ja‘far Sadiq (A) said: Lo! One, who learns the Qur’an, teaches it and practices according to it, I will guide and lead him to Paradise. </a:t>
            </a:r>
          </a:p>
          <a:p>
            <a:pPr defTabSz="457200"/>
            <a:endParaRPr lang="en-GB" sz="1600" b="1" dirty="0">
              <a:solidFill>
                <a:prstClr val="black"/>
              </a:solidFill>
              <a:latin typeface="News Gothic MT"/>
            </a:endParaRPr>
          </a:p>
          <a:p>
            <a:pPr defTabSz="457200"/>
            <a:r>
              <a:rPr lang="en-GB" sz="1600" b="1" dirty="0">
                <a:solidFill>
                  <a:prstClr val="black"/>
                </a:solidFill>
                <a:latin typeface="News Gothic MT"/>
              </a:rPr>
              <a:t>To know how to follow it, we need to turn to the Holy Prophet (S) and the Ahlul Bayt (A): </a:t>
            </a:r>
          </a:p>
          <a:p>
            <a:pPr lvl="1" defTabSz="457200"/>
            <a:endParaRPr lang="en-GB" sz="1600" b="1" dirty="0">
              <a:solidFill>
                <a:prstClr val="black"/>
              </a:solidFill>
              <a:latin typeface="News Gothic MT"/>
            </a:endParaRPr>
          </a:p>
          <a:p>
            <a:pPr lvl="1" defTabSz="457200"/>
            <a:r>
              <a:rPr lang="en-GB" sz="1600" b="1" dirty="0">
                <a:solidFill>
                  <a:prstClr val="black"/>
                </a:solidFill>
                <a:latin typeface="News Gothic MT"/>
              </a:rPr>
              <a:t>Prophet Muhammad (S) has said: I leave behind two weighty things among you: The Book of Allah and my family – the Ahlul Bayt. Indeed these two will never separate until they reach me near the pool of Kawthar.</a:t>
            </a:r>
          </a:p>
          <a:p>
            <a:pPr defTabSz="457200"/>
            <a:endParaRPr lang="en-GB" sz="1600" b="1" dirty="0">
              <a:solidFill>
                <a:srgbClr val="FF0000"/>
              </a:solidFill>
              <a:latin typeface="News Gothic MT"/>
            </a:endParaRPr>
          </a:p>
          <a:p>
            <a:pPr algn="ctr" defTabSz="457200"/>
            <a:r>
              <a:rPr lang="en-GB" sz="1600" b="1" dirty="0">
                <a:solidFill>
                  <a:srgbClr val="0000FF"/>
                </a:solidFill>
                <a:latin typeface="News Gothic MT"/>
              </a:rPr>
              <a:t>What do you understand by the above Hadith – Hadith Thaqalayn?</a:t>
            </a:r>
          </a:p>
          <a:p>
            <a:pPr marL="285750" indent="-285750" defTabSz="457200">
              <a:buFont typeface="Arial"/>
              <a:buChar char="•"/>
            </a:pPr>
            <a:endParaRPr lang="en-GB" b="1" dirty="0">
              <a:solidFill>
                <a:prstClr val="black"/>
              </a:solidFill>
              <a:latin typeface="News Gothic MT"/>
            </a:endParaRPr>
          </a:p>
          <a:p>
            <a:pPr defTabSz="457200"/>
            <a:endParaRPr lang="en-GB" b="1" dirty="0">
              <a:solidFill>
                <a:prstClr val="black"/>
              </a:solidFill>
              <a:latin typeface="News Gothic MT"/>
            </a:endParaRPr>
          </a:p>
          <a:p>
            <a:pPr defTabSz="457200"/>
            <a:endParaRPr lang="en-US" dirty="0">
              <a:solidFill>
                <a:prstClr val="black"/>
              </a:solidFill>
              <a:latin typeface="News Gothic MT"/>
            </a:endParaRPr>
          </a:p>
        </p:txBody>
      </p:sp>
      <p:pic>
        <p:nvPicPr>
          <p:cNvPr id="10" name="Picture 9"/>
          <p:cNvPicPr>
            <a:picLocks noChangeAspect="1"/>
          </p:cNvPicPr>
          <p:nvPr/>
        </p:nvPicPr>
        <p:blipFill>
          <a:blip r:embed="rId5"/>
          <a:stretch>
            <a:fillRect/>
          </a:stretch>
        </p:blipFill>
        <p:spPr>
          <a:xfrm>
            <a:off x="1898952" y="538574"/>
            <a:ext cx="1850570" cy="535893"/>
          </a:xfrm>
          <a:prstGeom prst="rect">
            <a:avLst/>
          </a:prstGeom>
        </p:spPr>
      </p:pic>
    </p:spTree>
    <p:extLst>
      <p:ext uri="{BB962C8B-B14F-4D97-AF65-F5344CB8AC3E}">
        <p14:creationId xmlns:p14="http://schemas.microsoft.com/office/powerpoint/2010/main" val="3523557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heel(1)">
                                      <p:cBhvr>
                                        <p:cTn id="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8" name="Oval 7"/>
          <p:cNvSpPr/>
          <p:nvPr/>
        </p:nvSpPr>
        <p:spPr>
          <a:xfrm>
            <a:off x="2455334" y="264855"/>
            <a:ext cx="6253238" cy="914400"/>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recommended to do when reciting the holy Qur’an?</a:t>
            </a:r>
          </a:p>
        </p:txBody>
      </p:sp>
      <p:pic>
        <p:nvPicPr>
          <p:cNvPr id="9" name="Picture 2" descr="https://lh3.ggpht.com/GIsr9hNDmhMtMQPFwlFzEhqVC7zmFotTH8Du7g9AojFtMfIjJAbfvGVFUPTpadvGaA=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151" y="1257120"/>
            <a:ext cx="1432366" cy="143236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3171518" y="1519000"/>
            <a:ext cx="7227361" cy="3693319"/>
          </a:xfrm>
          <a:prstGeom prst="rect">
            <a:avLst/>
          </a:prstGeom>
          <a:noFill/>
        </p:spPr>
        <p:txBody>
          <a:bodyPr wrap="square" rtlCol="0">
            <a:spAutoFit/>
          </a:bodyPr>
          <a:lstStyle/>
          <a:p>
            <a:pPr defTabSz="457200"/>
            <a:r>
              <a:rPr lang="en-GB" sz="2800" dirty="0">
                <a:solidFill>
                  <a:prstClr val="black"/>
                </a:solidFill>
                <a:latin typeface="News Gothic MT"/>
              </a:rPr>
              <a:t> </a:t>
            </a:r>
            <a:r>
              <a:rPr lang="en-GB" b="1" dirty="0">
                <a:solidFill>
                  <a:prstClr val="black"/>
                </a:solidFill>
                <a:latin typeface="News Gothic MT"/>
              </a:rPr>
              <a:t>Do Wudhu </a:t>
            </a:r>
            <a:r>
              <a:rPr lang="en-GB" b="1" i="1" dirty="0">
                <a:solidFill>
                  <a:prstClr val="black"/>
                </a:solidFill>
                <a:latin typeface="News Gothic MT"/>
              </a:rPr>
              <a:t>BEFORE</a:t>
            </a:r>
            <a:r>
              <a:rPr lang="en-GB" b="1" dirty="0">
                <a:solidFill>
                  <a:prstClr val="black"/>
                </a:solidFill>
                <a:latin typeface="News Gothic MT"/>
              </a:rPr>
              <a:t> touching the text</a:t>
            </a:r>
          </a:p>
          <a:p>
            <a:pPr algn="ctr" defTabSz="457200" rtl="1"/>
            <a:r>
              <a:rPr lang="fa-IR" sz="4400" dirty="0">
                <a:solidFill>
                  <a:prstClr val="black"/>
                </a:solidFill>
                <a:latin typeface="News Gothic MT"/>
              </a:rPr>
              <a:t>الْمُطَهَّرُون</a:t>
            </a:r>
            <a:r>
              <a:rPr lang="fa-IR" dirty="0">
                <a:solidFill>
                  <a:prstClr val="black"/>
                </a:solidFill>
                <a:latin typeface="News Gothic MT"/>
              </a:rPr>
              <a:t>َ</a:t>
            </a:r>
          </a:p>
          <a:p>
            <a:pPr algn="ctr" defTabSz="457200"/>
            <a:r>
              <a:rPr lang="en-GB" b="1" dirty="0">
                <a:solidFill>
                  <a:prstClr val="black"/>
                </a:solidFill>
                <a:latin typeface="News Gothic MT"/>
              </a:rPr>
              <a:t>    [56:79]</a:t>
            </a:r>
            <a:r>
              <a:rPr lang="en-GB" dirty="0">
                <a:solidFill>
                  <a:prstClr val="black"/>
                </a:solidFill>
                <a:latin typeface="News Gothic MT"/>
              </a:rPr>
              <a:t> None shall touch it (the Qur’an) save the purified ones.</a:t>
            </a:r>
          </a:p>
          <a:p>
            <a:pPr algn="ctr" defTabSz="457200"/>
            <a:endParaRPr lang="en-GB" dirty="0">
              <a:solidFill>
                <a:prstClr val="black"/>
              </a:solidFill>
              <a:latin typeface="News Gothic MT"/>
            </a:endParaRPr>
          </a:p>
          <a:p>
            <a:pPr defTabSz="457200"/>
            <a:r>
              <a:rPr lang="en-GB" dirty="0">
                <a:solidFill>
                  <a:prstClr val="black"/>
                </a:solidFill>
                <a:latin typeface="News Gothic MT"/>
              </a:rPr>
              <a:t>Once Imam Ja‘far As-Sadiq (A) asked his son Ismail to read the Qur’an. The latter said that he was not in Wudhoo. The Imam said in that case he could recite it but should not touch the writings of the Qur’an. </a:t>
            </a:r>
          </a:p>
          <a:p>
            <a:pPr defTabSz="457200"/>
            <a:endParaRPr lang="en-GB" dirty="0">
              <a:solidFill>
                <a:prstClr val="black"/>
              </a:solidFill>
              <a:latin typeface="News Gothic MT"/>
            </a:endParaRPr>
          </a:p>
          <a:p>
            <a:pPr algn="ctr" defTabSz="457200"/>
            <a:r>
              <a:rPr lang="en-GB" b="1" dirty="0">
                <a:solidFill>
                  <a:srgbClr val="0000FF"/>
                </a:solidFill>
                <a:latin typeface="News Gothic MT"/>
              </a:rPr>
              <a:t>What do you understand from the above Qur’anic verse and Hadith?</a:t>
            </a:r>
          </a:p>
          <a:p>
            <a:pPr algn="ctr" defTabSz="457200"/>
            <a:endParaRPr lang="en-GB" dirty="0">
              <a:solidFill>
                <a:prstClr val="black"/>
              </a:solidFill>
              <a:latin typeface="News Gothic MT"/>
            </a:endParaRPr>
          </a:p>
          <a:p>
            <a:pPr defTabSz="457200"/>
            <a:endParaRPr lang="en-GB" b="1" dirty="0">
              <a:solidFill>
                <a:prstClr val="black"/>
              </a:solidFill>
              <a:latin typeface="News Gothic MT"/>
            </a:endParaRPr>
          </a:p>
        </p:txBody>
      </p:sp>
      <p:pic>
        <p:nvPicPr>
          <p:cNvPr id="11" name="Picture 10"/>
          <p:cNvPicPr>
            <a:picLocks noChangeAspect="1"/>
          </p:cNvPicPr>
          <p:nvPr/>
        </p:nvPicPr>
        <p:blipFill>
          <a:blip r:embed="rId5"/>
          <a:stretch>
            <a:fillRect/>
          </a:stretch>
        </p:blipFill>
        <p:spPr>
          <a:xfrm>
            <a:off x="5442649" y="5378033"/>
            <a:ext cx="983885" cy="852238"/>
          </a:xfrm>
          <a:prstGeom prst="rect">
            <a:avLst/>
          </a:prstGeom>
        </p:spPr>
      </p:pic>
    </p:spTree>
    <p:extLst>
      <p:ext uri="{BB962C8B-B14F-4D97-AF65-F5344CB8AC3E}">
        <p14:creationId xmlns:p14="http://schemas.microsoft.com/office/powerpoint/2010/main" val="1553553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593" y="432915"/>
            <a:ext cx="7886700" cy="900954"/>
          </a:xfrm>
          <a:solidFill>
            <a:srgbClr val="ADE3A7"/>
          </a:solidFill>
        </p:spPr>
        <p:txBody>
          <a:bodyPr>
            <a:noAutofit/>
          </a:bodyPr>
          <a:lstStyle/>
          <a:p>
            <a:r>
              <a:rPr lang="en-GB" sz="3200" b="1" dirty="0">
                <a:solidFill>
                  <a:schemeClr val="tx1"/>
                </a:solidFill>
                <a:latin typeface="+mn-lt"/>
              </a:rPr>
              <a:t>When you begin reading the Qur’an:</a:t>
            </a:r>
          </a:p>
        </p:txBody>
      </p:sp>
      <p:sp>
        <p:nvSpPr>
          <p:cNvPr id="3" name="Content Placeholder 2"/>
          <p:cNvSpPr>
            <a:spLocks noGrp="1"/>
          </p:cNvSpPr>
          <p:nvPr>
            <p:ph idx="1"/>
          </p:nvPr>
        </p:nvSpPr>
        <p:spPr>
          <a:xfrm>
            <a:off x="2193593" y="1156451"/>
            <a:ext cx="7886700" cy="5701551"/>
          </a:xfrm>
        </p:spPr>
        <p:txBody>
          <a:bodyPr>
            <a:normAutofit fontScale="70000" lnSpcReduction="20000"/>
          </a:bodyPr>
          <a:lstStyle/>
          <a:p>
            <a:pPr>
              <a:lnSpc>
                <a:spcPct val="110000"/>
              </a:lnSpc>
            </a:pPr>
            <a:endParaRPr lang="en-GB" dirty="0"/>
          </a:p>
          <a:p>
            <a:pPr marL="0" indent="0">
              <a:lnSpc>
                <a:spcPct val="110000"/>
              </a:lnSpc>
              <a:buNone/>
            </a:pPr>
            <a:r>
              <a:rPr lang="en-GB" b="1" dirty="0"/>
              <a:t>Start by saying:  </a:t>
            </a:r>
          </a:p>
          <a:p>
            <a:pPr marL="0" indent="0" algn="ctr">
              <a:lnSpc>
                <a:spcPct val="120000"/>
              </a:lnSpc>
              <a:spcBef>
                <a:spcPts val="0"/>
              </a:spcBef>
              <a:buNone/>
            </a:pPr>
            <a:r>
              <a:rPr lang="fa-IR" sz="3500" b="1" dirty="0"/>
              <a:t>أعوذ بالله من الشيطان الرجيم</a:t>
            </a:r>
            <a:r>
              <a:rPr lang="en-GB" sz="3500" b="1" dirty="0"/>
              <a:t> </a:t>
            </a:r>
          </a:p>
          <a:p>
            <a:pPr marL="0" indent="0" algn="ctr">
              <a:lnSpc>
                <a:spcPct val="110000"/>
              </a:lnSpc>
              <a:buNone/>
            </a:pPr>
            <a:r>
              <a:rPr lang="en-GB" b="1" dirty="0"/>
              <a:t>I seek refuge in Allah (SWT), from Shaitan, the accursed</a:t>
            </a:r>
          </a:p>
          <a:p>
            <a:pPr marL="349250" lvl="1" indent="0">
              <a:lnSpc>
                <a:spcPct val="110000"/>
              </a:lnSpc>
              <a:spcBef>
                <a:spcPts val="1200"/>
              </a:spcBef>
              <a:buNone/>
            </a:pPr>
            <a:r>
              <a:rPr lang="en-GB" sz="2800" b="1" dirty="0"/>
              <a:t>As this is what Allah instructs us to do in the Holy Quran:</a:t>
            </a:r>
          </a:p>
          <a:p>
            <a:pPr marL="0" indent="0" algn="ctr" rtl="1">
              <a:lnSpc>
                <a:spcPct val="110000"/>
              </a:lnSpc>
              <a:buNone/>
            </a:pPr>
            <a:r>
              <a:rPr lang="fa-IR" sz="3500" b="1" dirty="0"/>
              <a:t>فَإِذَا قَرَأْتَ الْقُرْآنَ فَاسْتَعِذْ بِاللَّهِ مِنَ الشَّيْطَانِ الرَّجِيمِ</a:t>
            </a:r>
            <a:endParaRPr lang="en-GB" sz="3500" b="1" dirty="0"/>
          </a:p>
          <a:p>
            <a:pPr marL="0" indent="0" algn="ctr">
              <a:lnSpc>
                <a:spcPct val="120000"/>
              </a:lnSpc>
              <a:buNone/>
            </a:pPr>
            <a:r>
              <a:rPr lang="en-GB" b="1" dirty="0"/>
              <a:t>[16:98] So when you recite the Quran, seek refuge with Allah 			from the accursed Shaitan, </a:t>
            </a:r>
          </a:p>
          <a:p>
            <a:pPr marL="0" indent="0">
              <a:lnSpc>
                <a:spcPct val="110000"/>
              </a:lnSpc>
              <a:buNone/>
            </a:pPr>
            <a:r>
              <a:rPr lang="en-GB" b="1" dirty="0"/>
              <a:t>Then say:</a:t>
            </a:r>
          </a:p>
          <a:p>
            <a:pPr marL="0" indent="0" algn="ctr">
              <a:lnSpc>
                <a:spcPct val="120000"/>
              </a:lnSpc>
              <a:spcBef>
                <a:spcPts val="0"/>
              </a:spcBef>
              <a:buNone/>
            </a:pPr>
            <a:r>
              <a:rPr lang="en-GB" sz="3500" b="1" dirty="0"/>
              <a:t> </a:t>
            </a:r>
            <a:r>
              <a:rPr lang="fa-IR" sz="3500" b="1" dirty="0"/>
              <a:t>بسم الله الرحمن الرحيم</a:t>
            </a:r>
            <a:endParaRPr lang="en-GB" sz="3500" b="1" dirty="0"/>
          </a:p>
          <a:p>
            <a:pPr marL="0" indent="0" algn="ctr">
              <a:lnSpc>
                <a:spcPct val="110000"/>
              </a:lnSpc>
              <a:buNone/>
            </a:pPr>
            <a:r>
              <a:rPr lang="en-GB" b="1" dirty="0"/>
              <a:t>In the name of Allah (SWT), the Beneficient, the Merciful</a:t>
            </a:r>
            <a:br>
              <a:rPr lang="en-GB" b="1" dirty="0"/>
            </a:br>
            <a:endParaRPr lang="en-GB" sz="1400" b="1" dirty="0"/>
          </a:p>
          <a:p>
            <a:pPr marL="0" indent="0">
              <a:lnSpc>
                <a:spcPct val="110000"/>
              </a:lnSpc>
              <a:buNone/>
            </a:pPr>
            <a:r>
              <a:rPr lang="en-GB" sz="2600" b="1" dirty="0">
                <a:solidFill>
                  <a:srgbClr val="0000FF"/>
                </a:solidFill>
              </a:rPr>
              <a:t>What is the difference between </a:t>
            </a:r>
            <a:r>
              <a:rPr lang="fa-IR" sz="2600" b="1" dirty="0">
                <a:solidFill>
                  <a:srgbClr val="0000FF"/>
                </a:solidFill>
              </a:rPr>
              <a:t>الرحمن</a:t>
            </a:r>
            <a:r>
              <a:rPr lang="en-GB" sz="2600" b="1" dirty="0">
                <a:solidFill>
                  <a:srgbClr val="0000FF"/>
                </a:solidFill>
              </a:rPr>
              <a:t> and </a:t>
            </a:r>
            <a:r>
              <a:rPr lang="fa-IR" sz="2600" b="1" dirty="0">
                <a:solidFill>
                  <a:srgbClr val="0000FF"/>
                </a:solidFill>
              </a:rPr>
              <a:t>الرحيم</a:t>
            </a:r>
            <a:r>
              <a:rPr lang="en-GB" sz="2600" b="1" dirty="0">
                <a:solidFill>
                  <a:srgbClr val="0000FF"/>
                </a:solidFill>
              </a:rPr>
              <a:t> above?</a:t>
            </a:r>
          </a:p>
        </p:txBody>
      </p:sp>
    </p:spTree>
    <p:extLst>
      <p:ext uri="{BB962C8B-B14F-4D97-AF65-F5344CB8AC3E}">
        <p14:creationId xmlns:p14="http://schemas.microsoft.com/office/powerpoint/2010/main" val="12253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5" end="5"/>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7" name="TextBox 6"/>
          <p:cNvSpPr txBox="1"/>
          <p:nvPr/>
        </p:nvSpPr>
        <p:spPr>
          <a:xfrm>
            <a:off x="2370695" y="1268760"/>
            <a:ext cx="7782128" cy="4548938"/>
          </a:xfrm>
          <a:prstGeom prst="rect">
            <a:avLst/>
          </a:prstGeom>
          <a:solidFill>
            <a:srgbClr val="ADE3A7"/>
          </a:solidFill>
        </p:spPr>
        <p:txBody>
          <a:bodyPr wrap="square" rtlCol="0">
            <a:spAutoFit/>
          </a:bodyPr>
          <a:lstStyle/>
          <a:p>
            <a:pPr defTabSz="457200">
              <a:lnSpc>
                <a:spcPct val="120000"/>
              </a:lnSpc>
              <a:spcBef>
                <a:spcPts val="1200"/>
              </a:spcBef>
            </a:pPr>
            <a:r>
              <a:rPr lang="en-GB" b="1" dirty="0">
                <a:solidFill>
                  <a:prstClr val="black"/>
                </a:solidFill>
                <a:latin typeface="News Gothic MT"/>
              </a:rPr>
              <a:t>Recite the Qur’an with Tarteel (in a good voice with rhythm) and slowly:</a:t>
            </a:r>
          </a:p>
          <a:p>
            <a:pPr algn="ctr" defTabSz="457200" rtl="1"/>
            <a:r>
              <a:rPr lang="fa-IR" sz="2400" b="1" dirty="0">
                <a:solidFill>
                  <a:prstClr val="black"/>
                </a:solidFill>
                <a:latin typeface="News Gothic MT"/>
              </a:rPr>
              <a:t> </a:t>
            </a:r>
            <a:r>
              <a:rPr lang="en-GB" sz="2400" b="1" dirty="0">
                <a:solidFill>
                  <a:prstClr val="black"/>
                </a:solidFill>
                <a:latin typeface="News Gothic MT"/>
              </a:rPr>
              <a:t>…</a:t>
            </a:r>
            <a:r>
              <a:rPr lang="fa-IR" sz="2400" b="1" dirty="0">
                <a:solidFill>
                  <a:prstClr val="black"/>
                </a:solidFill>
                <a:latin typeface="News Gothic MT"/>
              </a:rPr>
              <a:t>وَرَتِّلِ الْقُرْآنَ تَرْتِيلًا</a:t>
            </a:r>
          </a:p>
          <a:p>
            <a:pPr algn="ctr" defTabSz="457200"/>
            <a:r>
              <a:rPr lang="en-GB" b="1" dirty="0">
                <a:solidFill>
                  <a:prstClr val="black"/>
                </a:solidFill>
                <a:latin typeface="News Gothic MT"/>
              </a:rPr>
              <a:t>[73:4] …and recite the Quran as it ought to be recited.</a:t>
            </a:r>
          </a:p>
          <a:p>
            <a:pPr algn="ctr" defTabSz="457200" rtl="1">
              <a:lnSpc>
                <a:spcPct val="120000"/>
              </a:lnSpc>
            </a:pPr>
            <a:r>
              <a:rPr lang="fa-IR" sz="2400" b="1" dirty="0">
                <a:solidFill>
                  <a:prstClr val="black"/>
                </a:solidFill>
                <a:latin typeface="News Gothic MT"/>
              </a:rPr>
              <a:t>لَا تُحَرِّكْ بِهِ لِسَانَكَ لِتَعْجَلَ بِهِ</a:t>
            </a:r>
          </a:p>
          <a:p>
            <a:pPr algn="ctr" defTabSz="457200"/>
            <a:r>
              <a:rPr lang="en-GB" b="1" dirty="0">
                <a:solidFill>
                  <a:prstClr val="black"/>
                </a:solidFill>
                <a:latin typeface="News Gothic MT"/>
              </a:rPr>
              <a:t>[75:16] Do not move your tongue with it to make haste with it,</a:t>
            </a:r>
          </a:p>
          <a:p>
            <a:pPr defTabSz="457200">
              <a:lnSpc>
                <a:spcPct val="120000"/>
              </a:lnSpc>
              <a:spcBef>
                <a:spcPts val="1200"/>
              </a:spcBef>
            </a:pPr>
            <a:r>
              <a:rPr lang="en-GB" b="1" dirty="0">
                <a:solidFill>
                  <a:prstClr val="black"/>
                </a:solidFill>
                <a:latin typeface="News Gothic MT"/>
              </a:rPr>
              <a:t>Be Humble when reciting the Qur’an and open your heart and mind to the Qur’an and ponder over what you read. </a:t>
            </a:r>
          </a:p>
          <a:p>
            <a:pPr algn="ctr" defTabSz="457200" rtl="1"/>
            <a:r>
              <a:rPr lang="fa-IR" b="1" dirty="0">
                <a:solidFill>
                  <a:prstClr val="black"/>
                </a:solidFill>
                <a:latin typeface="News Gothic MT"/>
              </a:rPr>
              <a:t>أَفَلَا يَتَدَبَّرُونَ الْقُرْآنَ أَمْ عَلَىٰ قُلُوبٍ أَقْفَالُهَا</a:t>
            </a:r>
          </a:p>
          <a:p>
            <a:pPr algn="ctr" defTabSz="457200"/>
            <a:r>
              <a:rPr lang="en-GB" b="1" dirty="0">
                <a:solidFill>
                  <a:prstClr val="black"/>
                </a:solidFill>
                <a:latin typeface="News Gothic MT"/>
              </a:rPr>
              <a:t>[47:24] Do they not then reflect on the Quran? Nay, on the hearts there are locks.</a:t>
            </a:r>
          </a:p>
          <a:p>
            <a:pPr defTabSz="457200"/>
            <a:r>
              <a:rPr lang="en-GB" b="1" dirty="0">
                <a:solidFill>
                  <a:prstClr val="black"/>
                </a:solidFill>
                <a:latin typeface="News Gothic MT"/>
              </a:rPr>
              <a:t>Finish your recitation with:</a:t>
            </a:r>
          </a:p>
          <a:p>
            <a:pPr defTabSz="457200"/>
            <a:endParaRPr lang="en-GB" b="1" dirty="0">
              <a:solidFill>
                <a:prstClr val="black"/>
              </a:solidFill>
              <a:latin typeface="News Gothic MT"/>
            </a:endParaRPr>
          </a:p>
          <a:p>
            <a:pPr defTabSz="457200"/>
            <a:r>
              <a:rPr lang="x-none" b="1" dirty="0">
                <a:solidFill>
                  <a:prstClr val="black"/>
                </a:solidFill>
                <a:latin typeface="News Gothic MT"/>
              </a:rPr>
              <a:t>صَدَقَ اللهُ العَلِيُّ العَظِيْمُ</a:t>
            </a:r>
            <a:endParaRPr lang="en-GB" b="1" dirty="0">
              <a:solidFill>
                <a:prstClr val="black"/>
              </a:solidFill>
              <a:latin typeface="News Gothic MT"/>
            </a:endParaRPr>
          </a:p>
          <a:p>
            <a:pPr defTabSz="457200"/>
            <a:r>
              <a:rPr lang="en-GB" b="1" dirty="0">
                <a:solidFill>
                  <a:prstClr val="black"/>
                </a:solidFill>
                <a:latin typeface="News Gothic MT"/>
              </a:rPr>
              <a:t>Allah, the Sublime, the Great, is truthful in what He has said </a:t>
            </a:r>
          </a:p>
        </p:txBody>
      </p:sp>
    </p:spTree>
    <p:extLst>
      <p:ext uri="{BB962C8B-B14F-4D97-AF65-F5344CB8AC3E}">
        <p14:creationId xmlns:p14="http://schemas.microsoft.com/office/powerpoint/2010/main" val="198872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235380" y="0"/>
            <a:ext cx="1432621" cy="1074466"/>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9" name="TextBox 8"/>
          <p:cNvSpPr txBox="1"/>
          <p:nvPr/>
        </p:nvSpPr>
        <p:spPr>
          <a:xfrm>
            <a:off x="1991545" y="2132857"/>
            <a:ext cx="184731" cy="584775"/>
          </a:xfrm>
          <a:prstGeom prst="rect">
            <a:avLst/>
          </a:prstGeom>
          <a:noFill/>
        </p:spPr>
        <p:txBody>
          <a:bodyPr wrap="none" rtlCol="0">
            <a:spAutoFit/>
          </a:bodyPr>
          <a:lstStyle/>
          <a:p>
            <a:pPr defTabSz="457200"/>
            <a:endParaRPr lang="en-GB" sz="3200" dirty="0">
              <a:solidFill>
                <a:prstClr val="black"/>
              </a:solidFill>
              <a:latin typeface="News Gothic MT"/>
            </a:endParaRPr>
          </a:p>
        </p:txBody>
      </p:sp>
      <p:grpSp>
        <p:nvGrpSpPr>
          <p:cNvPr id="33" name="Group 32"/>
          <p:cNvGrpSpPr/>
          <p:nvPr/>
        </p:nvGrpSpPr>
        <p:grpSpPr>
          <a:xfrm>
            <a:off x="1998798" y="1676608"/>
            <a:ext cx="2851392" cy="1318645"/>
            <a:chOff x="310685" y="3403518"/>
            <a:chExt cx="2851392" cy="1318645"/>
          </a:xfrm>
        </p:grpSpPr>
        <p:pic>
          <p:nvPicPr>
            <p:cNvPr id="4100" name="Picture 4" descr="https://lh3.ggpht.com/9zCAvLcR9QUGDQ3kF4jeKscnaBAy13pycZ1Qohf8eT70uz-4MmfIYNK7NQ75ScaH9hkd=w300"/>
            <p:cNvPicPr>
              <a:picLocks noChangeAspect="1" noChangeArrowheads="1"/>
            </p:cNvPicPr>
            <p:nvPr/>
          </p:nvPicPr>
          <p:blipFill>
            <a:blip r:embed="rId4" cstate="print"/>
            <a:srcRect/>
            <a:stretch>
              <a:fillRect/>
            </a:stretch>
          </p:blipFill>
          <p:spPr bwMode="auto">
            <a:xfrm rot="21275742">
              <a:off x="310685" y="3403518"/>
              <a:ext cx="1318645" cy="1318645"/>
            </a:xfrm>
            <a:prstGeom prst="rect">
              <a:avLst/>
            </a:prstGeom>
            <a:noFill/>
          </p:spPr>
        </p:pic>
        <p:sp>
          <p:nvSpPr>
            <p:cNvPr id="12" name="TextBox 11"/>
            <p:cNvSpPr txBox="1"/>
            <p:nvPr/>
          </p:nvSpPr>
          <p:spPr>
            <a:xfrm>
              <a:off x="1792835" y="3675101"/>
              <a:ext cx="1369242" cy="369332"/>
            </a:xfrm>
            <a:prstGeom prst="rect">
              <a:avLst/>
            </a:prstGeom>
            <a:noFill/>
          </p:spPr>
          <p:txBody>
            <a:bodyPr wrap="square" rtlCol="0">
              <a:spAutoFit/>
            </a:bodyPr>
            <a:lstStyle/>
            <a:p>
              <a:pPr defTabSz="457200"/>
              <a:r>
                <a:rPr lang="en-GB" b="1" dirty="0">
                  <a:solidFill>
                    <a:prstClr val="black"/>
                  </a:solidFill>
                  <a:latin typeface="News Gothic MT"/>
                </a:rPr>
                <a:t>Face Qibla</a:t>
              </a:r>
            </a:p>
          </p:txBody>
        </p:sp>
      </p:grpSp>
      <p:sp>
        <p:nvSpPr>
          <p:cNvPr id="17" name="TextBox 16"/>
          <p:cNvSpPr txBox="1"/>
          <p:nvPr/>
        </p:nvSpPr>
        <p:spPr>
          <a:xfrm>
            <a:off x="1688133" y="3456565"/>
            <a:ext cx="3531225" cy="369332"/>
          </a:xfrm>
          <a:prstGeom prst="rect">
            <a:avLst/>
          </a:prstGeom>
          <a:noFill/>
        </p:spPr>
        <p:txBody>
          <a:bodyPr wrap="square" rtlCol="0">
            <a:spAutoFit/>
          </a:bodyPr>
          <a:lstStyle/>
          <a:p>
            <a:pPr marL="514350" indent="-514350" defTabSz="457200"/>
            <a:r>
              <a:rPr lang="en-GB" b="1" dirty="0">
                <a:solidFill>
                  <a:prstClr val="black"/>
                </a:solidFill>
                <a:latin typeface="News Gothic MT"/>
              </a:rPr>
              <a:t>Ladies may cover their head</a:t>
            </a:r>
          </a:p>
        </p:txBody>
      </p:sp>
      <p:grpSp>
        <p:nvGrpSpPr>
          <p:cNvPr id="32" name="Group 31"/>
          <p:cNvGrpSpPr/>
          <p:nvPr/>
        </p:nvGrpSpPr>
        <p:grpSpPr>
          <a:xfrm>
            <a:off x="5270376" y="2132856"/>
            <a:ext cx="4482670" cy="1145922"/>
            <a:chOff x="3265803" y="3363198"/>
            <a:chExt cx="5554669" cy="1170131"/>
          </a:xfrm>
        </p:grpSpPr>
        <p:pic>
          <p:nvPicPr>
            <p:cNvPr id="4102" name="Picture 6" descr="http://cdn.grid.fotosearch.com/CSP/CSP382/k3826647.jpg"/>
            <p:cNvPicPr>
              <a:picLocks noChangeAspect="1" noChangeArrowheads="1"/>
            </p:cNvPicPr>
            <p:nvPr/>
          </p:nvPicPr>
          <p:blipFill>
            <a:blip r:embed="rId5" cstate="print"/>
            <a:srcRect/>
            <a:stretch>
              <a:fillRect/>
            </a:stretch>
          </p:blipFill>
          <p:spPr bwMode="auto">
            <a:xfrm rot="21207572">
              <a:off x="3265803" y="3363198"/>
              <a:ext cx="1440160" cy="1170131"/>
            </a:xfrm>
            <a:prstGeom prst="ellipse">
              <a:avLst/>
            </a:prstGeom>
            <a:ln>
              <a:noFill/>
            </a:ln>
            <a:effectLst>
              <a:softEdge rad="112500"/>
            </a:effectLst>
          </p:spPr>
        </p:pic>
        <p:sp>
          <p:nvSpPr>
            <p:cNvPr id="19" name="TextBox 18"/>
            <p:cNvSpPr txBox="1"/>
            <p:nvPr/>
          </p:nvSpPr>
          <p:spPr>
            <a:xfrm>
              <a:off x="4572000" y="3555013"/>
              <a:ext cx="4248472" cy="659986"/>
            </a:xfrm>
            <a:prstGeom prst="rect">
              <a:avLst/>
            </a:prstGeom>
            <a:noFill/>
          </p:spPr>
          <p:txBody>
            <a:bodyPr wrap="square" rtlCol="0">
              <a:spAutoFit/>
            </a:bodyPr>
            <a:lstStyle/>
            <a:p>
              <a:pPr defTabSz="457200"/>
              <a:r>
                <a:rPr lang="en-GB" b="1" dirty="0">
                  <a:solidFill>
                    <a:prstClr val="black"/>
                  </a:solidFill>
                  <a:latin typeface="News Gothic MT"/>
                </a:rPr>
                <a:t>Look at the words (even if you know them by heart)</a:t>
              </a:r>
            </a:p>
          </p:txBody>
        </p:sp>
      </p:grpSp>
      <p:sp>
        <p:nvSpPr>
          <p:cNvPr id="29" name="Oval 28"/>
          <p:cNvSpPr/>
          <p:nvPr/>
        </p:nvSpPr>
        <p:spPr>
          <a:xfrm>
            <a:off x="2455334" y="264855"/>
            <a:ext cx="6253238" cy="914400"/>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recommended to do when reciting the holy Qur’an?</a:t>
            </a:r>
          </a:p>
        </p:txBody>
      </p:sp>
      <p:pic>
        <p:nvPicPr>
          <p:cNvPr id="6" name="Picture 5"/>
          <p:cNvPicPr>
            <a:picLocks noChangeAspect="1"/>
          </p:cNvPicPr>
          <p:nvPr/>
        </p:nvPicPr>
        <p:blipFill>
          <a:blip r:embed="rId6"/>
          <a:stretch>
            <a:fillRect/>
          </a:stretch>
        </p:blipFill>
        <p:spPr>
          <a:xfrm>
            <a:off x="2178386" y="4153256"/>
            <a:ext cx="1927477" cy="1368912"/>
          </a:xfrm>
          <a:prstGeom prst="rect">
            <a:avLst/>
          </a:prstGeom>
        </p:spPr>
      </p:pic>
      <p:pic>
        <p:nvPicPr>
          <p:cNvPr id="7" name="Picture 6"/>
          <p:cNvPicPr>
            <a:picLocks noChangeAspect="1"/>
          </p:cNvPicPr>
          <p:nvPr/>
        </p:nvPicPr>
        <p:blipFill>
          <a:blip r:embed="rId7"/>
          <a:stretch>
            <a:fillRect/>
          </a:stretch>
        </p:blipFill>
        <p:spPr>
          <a:xfrm>
            <a:off x="6978255" y="3409399"/>
            <a:ext cx="1143000" cy="1143000"/>
          </a:xfrm>
          <a:prstGeom prst="rect">
            <a:avLst/>
          </a:prstGeom>
        </p:spPr>
      </p:pic>
      <p:pic>
        <p:nvPicPr>
          <p:cNvPr id="10" name="Picture 9"/>
          <p:cNvPicPr>
            <a:picLocks noChangeAspect="1"/>
          </p:cNvPicPr>
          <p:nvPr/>
        </p:nvPicPr>
        <p:blipFill>
          <a:blip r:embed="rId8"/>
          <a:stretch>
            <a:fillRect/>
          </a:stretch>
        </p:blipFill>
        <p:spPr>
          <a:xfrm>
            <a:off x="4850191" y="5031265"/>
            <a:ext cx="1753775" cy="1367116"/>
          </a:xfrm>
          <a:prstGeom prst="rect">
            <a:avLst/>
          </a:prstGeom>
        </p:spPr>
      </p:pic>
      <p:sp>
        <p:nvSpPr>
          <p:cNvPr id="13" name="TextBox 12"/>
          <p:cNvSpPr txBox="1"/>
          <p:nvPr/>
        </p:nvSpPr>
        <p:spPr>
          <a:xfrm>
            <a:off x="7934672" y="3825897"/>
            <a:ext cx="2128566" cy="923330"/>
          </a:xfrm>
          <a:prstGeom prst="rect">
            <a:avLst/>
          </a:prstGeom>
          <a:noFill/>
        </p:spPr>
        <p:txBody>
          <a:bodyPr wrap="square" rtlCol="0">
            <a:spAutoFit/>
          </a:bodyPr>
          <a:lstStyle/>
          <a:p>
            <a:pPr algn="ctr" defTabSz="457200"/>
            <a:r>
              <a:rPr lang="en-US" b="1" dirty="0">
                <a:solidFill>
                  <a:prstClr val="black"/>
                </a:solidFill>
                <a:latin typeface="News Gothic MT"/>
              </a:rPr>
              <a:t>T</a:t>
            </a:r>
            <a:r>
              <a:rPr lang="en-GB" b="1" dirty="0">
                <a:solidFill>
                  <a:prstClr val="black"/>
                </a:solidFill>
                <a:latin typeface="News Gothic MT"/>
              </a:rPr>
              <a:t>ry not to talk </a:t>
            </a:r>
          </a:p>
          <a:p>
            <a:pPr algn="ctr" defTabSz="457200"/>
            <a:r>
              <a:rPr lang="en-GB" b="1" dirty="0">
                <a:solidFill>
                  <a:prstClr val="black"/>
                </a:solidFill>
                <a:latin typeface="News Gothic MT"/>
              </a:rPr>
              <a:t>or eat</a:t>
            </a:r>
          </a:p>
          <a:p>
            <a:pPr defTabSz="457200"/>
            <a:endParaRPr lang="en-US" dirty="0">
              <a:solidFill>
                <a:prstClr val="black"/>
              </a:solidFill>
              <a:latin typeface="News Gothic MT"/>
            </a:endParaRPr>
          </a:p>
        </p:txBody>
      </p:sp>
      <p:pic>
        <p:nvPicPr>
          <p:cNvPr id="14" name="Picture 13"/>
          <p:cNvPicPr>
            <a:picLocks noChangeAspect="1"/>
          </p:cNvPicPr>
          <p:nvPr/>
        </p:nvPicPr>
        <p:blipFill>
          <a:blip r:embed="rId9"/>
          <a:stretch>
            <a:fillRect/>
          </a:stretch>
        </p:blipFill>
        <p:spPr>
          <a:xfrm>
            <a:off x="8612414" y="4552399"/>
            <a:ext cx="990600" cy="1143000"/>
          </a:xfrm>
          <a:prstGeom prst="rect">
            <a:avLst/>
          </a:prstGeom>
        </p:spPr>
      </p:pic>
      <p:sp>
        <p:nvSpPr>
          <p:cNvPr id="15" name="TextBox 14"/>
          <p:cNvSpPr txBox="1"/>
          <p:nvPr/>
        </p:nvSpPr>
        <p:spPr>
          <a:xfrm>
            <a:off x="6680665" y="5199003"/>
            <a:ext cx="1440591" cy="646331"/>
          </a:xfrm>
          <a:prstGeom prst="rect">
            <a:avLst/>
          </a:prstGeom>
          <a:noFill/>
        </p:spPr>
        <p:txBody>
          <a:bodyPr wrap="square" rtlCol="0">
            <a:spAutoFit/>
          </a:bodyPr>
          <a:lstStyle/>
          <a:p>
            <a:pPr defTabSz="457200"/>
            <a:r>
              <a:rPr lang="en-US" b="1" dirty="0">
                <a:solidFill>
                  <a:prstClr val="black"/>
                </a:solidFill>
                <a:latin typeface="News Gothic MT"/>
              </a:rPr>
              <a:t>Listen carefully</a:t>
            </a:r>
          </a:p>
        </p:txBody>
      </p:sp>
    </p:spTree>
    <p:extLst>
      <p:ext uri="{BB962C8B-B14F-4D97-AF65-F5344CB8AC3E}">
        <p14:creationId xmlns:p14="http://schemas.microsoft.com/office/powerpoint/2010/main" val="1860911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amond(in)">
                                      <p:cBhvr>
                                        <p:cTn id="1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8" name="Oval 7"/>
          <p:cNvSpPr/>
          <p:nvPr/>
        </p:nvSpPr>
        <p:spPr>
          <a:xfrm>
            <a:off x="2455334" y="2224283"/>
            <a:ext cx="6780045" cy="1404288"/>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How can we show respect towards the Holy Qur’an?</a:t>
            </a:r>
          </a:p>
        </p:txBody>
      </p:sp>
      <p:sp>
        <p:nvSpPr>
          <p:cNvPr id="9" name="Oval 8"/>
          <p:cNvSpPr/>
          <p:nvPr/>
        </p:nvSpPr>
        <p:spPr>
          <a:xfrm>
            <a:off x="2322287" y="508001"/>
            <a:ext cx="6913091" cy="1345535"/>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So</a:t>
            </a:r>
            <a:r>
              <a:rPr lang="is-I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a:t>
            </a:r>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this book and why is it so important?</a:t>
            </a:r>
          </a:p>
        </p:txBody>
      </p:sp>
      <p:sp>
        <p:nvSpPr>
          <p:cNvPr id="10" name="Oval 9"/>
          <p:cNvSpPr/>
          <p:nvPr/>
        </p:nvSpPr>
        <p:spPr>
          <a:xfrm>
            <a:off x="2455333" y="4171617"/>
            <a:ext cx="6780045" cy="1343812"/>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recommended to do when reciting the holy Qur’an?</a:t>
            </a:r>
          </a:p>
        </p:txBody>
      </p:sp>
      <p:sp>
        <p:nvSpPr>
          <p:cNvPr id="7" name="TextBox 6"/>
          <p:cNvSpPr txBox="1"/>
          <p:nvPr/>
        </p:nvSpPr>
        <p:spPr>
          <a:xfrm>
            <a:off x="1788458" y="132002"/>
            <a:ext cx="2251352" cy="369332"/>
          </a:xfrm>
          <a:prstGeom prst="rect">
            <a:avLst/>
          </a:prstGeom>
          <a:noFill/>
        </p:spPr>
        <p:txBody>
          <a:bodyPr wrap="square" rtlCol="0">
            <a:spAutoFit/>
          </a:bodyPr>
          <a:lstStyle/>
          <a:p>
            <a:pPr defTabSz="457200"/>
            <a:r>
              <a:rPr lang="en-US" b="1" u="sng" dirty="0">
                <a:solidFill>
                  <a:prstClr val="black"/>
                </a:solidFill>
                <a:latin typeface="News Gothic MT"/>
              </a:rPr>
              <a:t>PLENARY</a:t>
            </a:r>
          </a:p>
        </p:txBody>
      </p:sp>
    </p:spTree>
    <p:extLst>
      <p:ext uri="{BB962C8B-B14F-4D97-AF65-F5344CB8AC3E}">
        <p14:creationId xmlns:p14="http://schemas.microsoft.com/office/powerpoint/2010/main" val="2360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8" name="Oval 7"/>
          <p:cNvSpPr/>
          <p:nvPr/>
        </p:nvSpPr>
        <p:spPr>
          <a:xfrm>
            <a:off x="2455334" y="2224283"/>
            <a:ext cx="6780045" cy="1404288"/>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How can we show respect towards the Holy Qur’an?</a:t>
            </a:r>
          </a:p>
        </p:txBody>
      </p:sp>
      <p:sp>
        <p:nvSpPr>
          <p:cNvPr id="9" name="Oval 8"/>
          <p:cNvSpPr/>
          <p:nvPr/>
        </p:nvSpPr>
        <p:spPr>
          <a:xfrm>
            <a:off x="2322287" y="508001"/>
            <a:ext cx="6913091" cy="1345535"/>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So</a:t>
            </a:r>
            <a:r>
              <a:rPr lang="is-I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a:t>
            </a:r>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this book and why is it so important?</a:t>
            </a:r>
          </a:p>
        </p:txBody>
      </p:sp>
      <p:sp>
        <p:nvSpPr>
          <p:cNvPr id="10" name="Oval 9"/>
          <p:cNvSpPr/>
          <p:nvPr/>
        </p:nvSpPr>
        <p:spPr>
          <a:xfrm>
            <a:off x="2455333" y="4171617"/>
            <a:ext cx="6780045" cy="1343812"/>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recommended to do when reciting the holy Qur’an?</a:t>
            </a:r>
          </a:p>
        </p:txBody>
      </p:sp>
      <p:sp>
        <p:nvSpPr>
          <p:cNvPr id="7" name="TextBox 6"/>
          <p:cNvSpPr txBox="1"/>
          <p:nvPr/>
        </p:nvSpPr>
        <p:spPr>
          <a:xfrm>
            <a:off x="1788458" y="132002"/>
            <a:ext cx="2251352" cy="369332"/>
          </a:xfrm>
          <a:prstGeom prst="rect">
            <a:avLst/>
          </a:prstGeom>
          <a:noFill/>
        </p:spPr>
        <p:txBody>
          <a:bodyPr wrap="square" rtlCol="0">
            <a:spAutoFit/>
          </a:bodyPr>
          <a:lstStyle/>
          <a:p>
            <a:pPr defTabSz="457200"/>
            <a:r>
              <a:rPr lang="en-US" b="1" u="sng" dirty="0">
                <a:solidFill>
                  <a:prstClr val="black"/>
                </a:solidFill>
                <a:latin typeface="News Gothic MT"/>
              </a:rPr>
              <a:t>PLENARY</a:t>
            </a:r>
          </a:p>
        </p:txBody>
      </p:sp>
    </p:spTree>
    <p:extLst>
      <p:ext uri="{BB962C8B-B14F-4D97-AF65-F5344CB8AC3E}">
        <p14:creationId xmlns:p14="http://schemas.microsoft.com/office/powerpoint/2010/main" val="20493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Key Points: </a:t>
            </a:r>
          </a:p>
        </p:txBody>
      </p:sp>
      <p:sp>
        <p:nvSpPr>
          <p:cNvPr id="3" name="Content Placeholder 2"/>
          <p:cNvSpPr>
            <a:spLocks noGrp="1"/>
          </p:cNvSpPr>
          <p:nvPr>
            <p:ph idx="1"/>
          </p:nvPr>
        </p:nvSpPr>
        <p:spPr>
          <a:xfrm>
            <a:off x="2152650" y="1825625"/>
            <a:ext cx="5195532" cy="4351338"/>
          </a:xfrm>
        </p:spPr>
        <p:txBody>
          <a:bodyPr>
            <a:normAutofit fontScale="77500" lnSpcReduction="20000"/>
          </a:bodyPr>
          <a:lstStyle/>
          <a:p>
            <a:pPr marL="514350" indent="-514350">
              <a:spcBef>
                <a:spcPts val="1800"/>
              </a:spcBef>
              <a:buFont typeface="+mj-lt"/>
              <a:buAutoNum type="arabicPeriod"/>
            </a:pPr>
            <a:r>
              <a:rPr lang="en-GB" sz="3200" dirty="0"/>
              <a:t>The Qur’an is important because it is the words of Allah which has </a:t>
            </a:r>
            <a:r>
              <a:rPr lang="en-GB" sz="3200" b="1" dirty="0"/>
              <a:t>not been altered. </a:t>
            </a:r>
          </a:p>
          <a:p>
            <a:pPr marL="514350" indent="-514350">
              <a:spcBef>
                <a:spcPts val="1800"/>
              </a:spcBef>
              <a:buFont typeface="+mj-lt"/>
              <a:buAutoNum type="arabicPeriod"/>
            </a:pPr>
            <a:r>
              <a:rPr lang="en-GB" sz="3200" dirty="0"/>
              <a:t>One of the main ways of showing respect to the Qur’an is to </a:t>
            </a:r>
            <a:r>
              <a:rPr lang="en-GB" sz="3200" b="1" dirty="0"/>
              <a:t>recite it regularly and follow</a:t>
            </a:r>
            <a:r>
              <a:rPr lang="en-GB" sz="3200" dirty="0"/>
              <a:t> its teachings. </a:t>
            </a:r>
          </a:p>
          <a:p>
            <a:pPr marL="514350" indent="-514350">
              <a:spcBef>
                <a:spcPts val="1800"/>
              </a:spcBef>
              <a:buFont typeface="+mj-lt"/>
              <a:buAutoNum type="arabicPeriod"/>
            </a:pPr>
            <a:r>
              <a:rPr lang="en-GB" sz="3200" dirty="0"/>
              <a:t>The Qur’an is not an ordinary book, so when we recite it there is an </a:t>
            </a:r>
            <a:r>
              <a:rPr lang="en-GB" sz="3200" b="1" dirty="0"/>
              <a:t>etiquette</a:t>
            </a:r>
            <a:r>
              <a:rPr lang="en-GB" sz="3200" dirty="0"/>
              <a:t> that should be followed </a:t>
            </a:r>
          </a:p>
        </p:txBody>
      </p:sp>
      <p:pic>
        <p:nvPicPr>
          <p:cNvPr id="9220" name="Picture 4" descr="https://s-media-cache-ak0.pinimg.com/736x/a8/6c/e8/a86ce8d25dc87d2d3ec2a4f09c77af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726" y="272957"/>
            <a:ext cx="2684563" cy="62762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541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pic>
        <p:nvPicPr>
          <p:cNvPr id="7" name="Picture 6"/>
          <p:cNvPicPr>
            <a:picLocks noChangeAspect="1"/>
          </p:cNvPicPr>
          <p:nvPr/>
        </p:nvPicPr>
        <p:blipFill>
          <a:blip r:embed="rId4"/>
          <a:stretch>
            <a:fillRect/>
          </a:stretch>
        </p:blipFill>
        <p:spPr>
          <a:xfrm>
            <a:off x="4692484" y="2255395"/>
            <a:ext cx="2857500" cy="2857500"/>
          </a:xfrm>
          <a:prstGeom prst="rect">
            <a:avLst/>
          </a:prstGeom>
        </p:spPr>
      </p:pic>
      <p:sp>
        <p:nvSpPr>
          <p:cNvPr id="8" name="TextBox 7"/>
          <p:cNvSpPr txBox="1"/>
          <p:nvPr/>
        </p:nvSpPr>
        <p:spPr>
          <a:xfrm>
            <a:off x="1991544" y="568476"/>
            <a:ext cx="7471230" cy="1077218"/>
          </a:xfrm>
          <a:prstGeom prst="rect">
            <a:avLst/>
          </a:prstGeom>
          <a:noFill/>
        </p:spPr>
        <p:txBody>
          <a:bodyPr wrap="square" rtlCol="0">
            <a:spAutoFit/>
          </a:bodyPr>
          <a:lstStyle/>
          <a:p>
            <a:pPr algn="ctr" defTabSz="457200"/>
            <a:r>
              <a:rPr lang="en-US" sz="3200" b="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News Gothic MT"/>
              </a:rPr>
              <a:t>How can you implement today’s lesson in your daily life?</a:t>
            </a:r>
          </a:p>
        </p:txBody>
      </p:sp>
      <p:sp>
        <p:nvSpPr>
          <p:cNvPr id="11" name="TextBox 10"/>
          <p:cNvSpPr txBox="1"/>
          <p:nvPr/>
        </p:nvSpPr>
        <p:spPr>
          <a:xfrm>
            <a:off x="1788458" y="132002"/>
            <a:ext cx="2251352" cy="369332"/>
          </a:xfrm>
          <a:prstGeom prst="rect">
            <a:avLst/>
          </a:prstGeom>
          <a:noFill/>
        </p:spPr>
        <p:txBody>
          <a:bodyPr wrap="square" rtlCol="0">
            <a:spAutoFit/>
          </a:bodyPr>
          <a:lstStyle/>
          <a:p>
            <a:pPr defTabSz="457200"/>
            <a:r>
              <a:rPr lang="en-US" b="1" u="sng" dirty="0">
                <a:solidFill>
                  <a:prstClr val="black"/>
                </a:solidFill>
                <a:latin typeface="News Gothic MT"/>
              </a:rPr>
              <a:t>REFLECTION</a:t>
            </a:r>
          </a:p>
        </p:txBody>
      </p:sp>
    </p:spTree>
    <p:extLst>
      <p:ext uri="{BB962C8B-B14F-4D97-AF65-F5344CB8AC3E}">
        <p14:creationId xmlns:p14="http://schemas.microsoft.com/office/powerpoint/2010/main" val="12151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Wave 2"/>
          <p:cNvSpPr/>
          <p:nvPr/>
        </p:nvSpPr>
        <p:spPr>
          <a:xfrm>
            <a:off x="1788458" y="839888"/>
            <a:ext cx="8002530" cy="5594770"/>
          </a:xfrm>
          <a:prstGeom prst="wave">
            <a:avLst>
              <a:gd name="adj1" fmla="val 7310"/>
              <a:gd name="adj2" fmla="val -1124"/>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2400" b="1" dirty="0">
                <a:solidFill>
                  <a:prstClr val="black"/>
                </a:solidFill>
                <a:latin typeface="News Gothic MT"/>
              </a:rPr>
              <a:t>LO’s :</a:t>
            </a:r>
          </a:p>
          <a:p>
            <a:pPr defTabSz="457200"/>
            <a:endParaRPr lang="en-GB" sz="2400" b="1" dirty="0">
              <a:solidFill>
                <a:prstClr val="black"/>
              </a:solidFill>
              <a:latin typeface="News Gothic MT"/>
            </a:endParaRPr>
          </a:p>
          <a:p>
            <a:pPr marL="514350" indent="-514350" defTabSz="457200">
              <a:buFont typeface="Wingdings" charset="2"/>
              <a:buChar char="ü"/>
            </a:pPr>
            <a:r>
              <a:rPr lang="en-GB" sz="2400" b="1" dirty="0">
                <a:solidFill>
                  <a:prstClr val="black"/>
                </a:solidFill>
                <a:latin typeface="News Gothic MT"/>
              </a:rPr>
              <a:t>To understand the importance of the Qur’an. </a:t>
            </a:r>
          </a:p>
          <a:p>
            <a:pPr marL="514350" indent="-514350" defTabSz="457200">
              <a:buFont typeface="Wingdings" charset="2"/>
              <a:buChar char="ü"/>
            </a:pPr>
            <a:endParaRPr lang="en-GB" sz="2400" b="1" dirty="0">
              <a:solidFill>
                <a:prstClr val="black"/>
              </a:solidFill>
              <a:latin typeface="News Gothic MT"/>
            </a:endParaRPr>
          </a:p>
          <a:p>
            <a:pPr marL="514350" indent="-514350" defTabSz="457200">
              <a:buFont typeface="Wingdings" charset="2"/>
              <a:buChar char="ü"/>
            </a:pPr>
            <a:r>
              <a:rPr lang="en-GB" sz="2400" b="1" dirty="0">
                <a:solidFill>
                  <a:prstClr val="black"/>
                </a:solidFill>
                <a:latin typeface="News Gothic MT"/>
              </a:rPr>
              <a:t>To be able to acknowledge how to show the Qur’an respect. </a:t>
            </a:r>
          </a:p>
          <a:p>
            <a:pPr marL="514350" indent="-514350" defTabSz="457200">
              <a:buFont typeface="Wingdings" charset="2"/>
              <a:buChar char="ü"/>
            </a:pPr>
            <a:endParaRPr lang="en-GB" sz="2400" b="1" dirty="0">
              <a:solidFill>
                <a:prstClr val="black"/>
              </a:solidFill>
              <a:latin typeface="News Gothic MT"/>
            </a:endParaRPr>
          </a:p>
          <a:p>
            <a:pPr marL="514350" indent="-514350" defTabSz="457200">
              <a:buFont typeface="Wingdings" charset="2"/>
              <a:buChar char="ü"/>
            </a:pPr>
            <a:r>
              <a:rPr lang="en-GB" sz="2400" b="1" dirty="0">
                <a:solidFill>
                  <a:prstClr val="black"/>
                </a:solidFill>
                <a:latin typeface="News Gothic MT"/>
              </a:rPr>
              <a:t>To know what is recommended to do when reciting the Qur’an.</a:t>
            </a:r>
          </a:p>
        </p:txBody>
      </p:sp>
      <p:sp>
        <p:nvSpPr>
          <p:cNvPr id="6" name="Footer Placeholder 5"/>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10" name="TextBox 9"/>
          <p:cNvSpPr txBox="1"/>
          <p:nvPr/>
        </p:nvSpPr>
        <p:spPr>
          <a:xfrm>
            <a:off x="1991545" y="236591"/>
            <a:ext cx="6692013" cy="800219"/>
          </a:xfrm>
          <a:prstGeom prst="rect">
            <a:avLst/>
          </a:prstGeom>
          <a:noFill/>
        </p:spPr>
        <p:txBody>
          <a:bodyPr wrap="square" rtlCol="0">
            <a:spAutoFit/>
          </a:bodyPr>
          <a:lstStyle/>
          <a:p>
            <a:pPr algn="ctr" defTabSz="457200"/>
            <a:r>
              <a:rPr lang="en-US" sz="2800" b="1" u="sng" dirty="0">
                <a:solidFill>
                  <a:prstClr val="black"/>
                </a:solidFill>
                <a:latin typeface="Calibri"/>
                <a:cs typeface="Calibri"/>
              </a:rPr>
              <a:t>Lesson 1 – Importance of the Holy Qur’an</a:t>
            </a:r>
          </a:p>
          <a:p>
            <a:pPr defTabSz="457200"/>
            <a:endParaRPr lang="en-US" dirty="0">
              <a:solidFill>
                <a:prstClr val="black"/>
              </a:solidFill>
              <a:latin typeface="News Gothic MT"/>
            </a:endParaRPr>
          </a:p>
        </p:txBody>
      </p:sp>
    </p:spTree>
    <p:extLst>
      <p:ext uri="{BB962C8B-B14F-4D97-AF65-F5344CB8AC3E}">
        <p14:creationId xmlns:p14="http://schemas.microsoft.com/office/powerpoint/2010/main" val="1296447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anim calcmode="lin" valueType="num">
                                      <p:cBhvr>
                                        <p:cTn id="1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7" name="TextBox 6"/>
          <p:cNvSpPr txBox="1"/>
          <p:nvPr/>
        </p:nvSpPr>
        <p:spPr>
          <a:xfrm>
            <a:off x="1991545" y="447525"/>
            <a:ext cx="7243835" cy="1200329"/>
          </a:xfrm>
          <a:prstGeom prst="rect">
            <a:avLst/>
          </a:prstGeom>
          <a:noFill/>
        </p:spPr>
        <p:txBody>
          <a:bodyPr wrap="square" rtlCol="0">
            <a:spAutoFit/>
          </a:bodyPr>
          <a:lstStyle/>
          <a:p>
            <a:pPr defTabSz="457200"/>
            <a:endParaRPr lang="en-US" sz="2400" b="1" dirty="0">
              <a:solidFill>
                <a:prstClr val="black"/>
              </a:solidFill>
              <a:latin typeface="Apple Chancery"/>
              <a:cs typeface="Apple Chancery"/>
            </a:endParaRPr>
          </a:p>
          <a:p>
            <a:pPr defTabSz="457200"/>
            <a:r>
              <a:rPr lang="en-US" sz="2400" b="1" dirty="0">
                <a:solidFill>
                  <a:prstClr val="black"/>
                </a:solidFill>
                <a:latin typeface="Apple Chancery"/>
                <a:cs typeface="Apple Chancery"/>
              </a:rPr>
              <a:t>Match the holy book with the prophet it was revealed to:</a:t>
            </a:r>
          </a:p>
        </p:txBody>
      </p:sp>
      <p:sp>
        <p:nvSpPr>
          <p:cNvPr id="9" name="TextBox 8"/>
          <p:cNvSpPr txBox="1"/>
          <p:nvPr/>
        </p:nvSpPr>
        <p:spPr>
          <a:xfrm>
            <a:off x="2757715" y="5247275"/>
            <a:ext cx="1318381" cy="369332"/>
          </a:xfrm>
          <a:prstGeom prst="rect">
            <a:avLst/>
          </a:prstGeom>
          <a:noFill/>
        </p:spPr>
        <p:txBody>
          <a:bodyPr wrap="square" rtlCol="0">
            <a:spAutoFit/>
          </a:bodyPr>
          <a:lstStyle/>
          <a:p>
            <a:pPr defTabSz="457200"/>
            <a:r>
              <a:rPr lang="en-US" dirty="0">
                <a:solidFill>
                  <a:prstClr val="black"/>
                </a:solidFill>
                <a:latin typeface="News Gothic MT"/>
              </a:rPr>
              <a:t> </a:t>
            </a:r>
            <a:r>
              <a:rPr lang="en-US" b="1" dirty="0">
                <a:solidFill>
                  <a:prstClr val="black"/>
                </a:solidFill>
                <a:latin typeface="News Gothic MT"/>
              </a:rPr>
              <a:t>SUHUF</a:t>
            </a:r>
          </a:p>
        </p:txBody>
      </p:sp>
      <p:sp>
        <p:nvSpPr>
          <p:cNvPr id="12" name="TextBox 11"/>
          <p:cNvSpPr txBox="1"/>
          <p:nvPr/>
        </p:nvSpPr>
        <p:spPr>
          <a:xfrm>
            <a:off x="6799944" y="2247692"/>
            <a:ext cx="2019905" cy="369332"/>
          </a:xfrm>
          <a:prstGeom prst="rect">
            <a:avLst/>
          </a:prstGeom>
          <a:noFill/>
        </p:spPr>
        <p:txBody>
          <a:bodyPr wrap="square" rtlCol="0">
            <a:spAutoFit/>
          </a:bodyPr>
          <a:lstStyle/>
          <a:p>
            <a:pPr defTabSz="457200"/>
            <a:r>
              <a:rPr lang="en-US" b="1" dirty="0">
                <a:solidFill>
                  <a:srgbClr val="0000FF"/>
                </a:solidFill>
                <a:latin typeface="News Gothic MT"/>
              </a:rPr>
              <a:t>P. IBRAHIM (as)</a:t>
            </a:r>
          </a:p>
        </p:txBody>
      </p:sp>
      <p:sp>
        <p:nvSpPr>
          <p:cNvPr id="14" name="TextBox 13"/>
          <p:cNvSpPr txBox="1"/>
          <p:nvPr/>
        </p:nvSpPr>
        <p:spPr>
          <a:xfrm>
            <a:off x="2358572" y="2247692"/>
            <a:ext cx="1524000" cy="369332"/>
          </a:xfrm>
          <a:prstGeom prst="rect">
            <a:avLst/>
          </a:prstGeom>
          <a:noFill/>
        </p:spPr>
        <p:txBody>
          <a:bodyPr wrap="square" rtlCol="0">
            <a:spAutoFit/>
          </a:bodyPr>
          <a:lstStyle/>
          <a:p>
            <a:pPr defTabSz="457200"/>
            <a:r>
              <a:rPr lang="en-US" dirty="0">
                <a:solidFill>
                  <a:prstClr val="black"/>
                </a:solidFill>
                <a:latin typeface="News Gothic MT"/>
              </a:rPr>
              <a:t>     </a:t>
            </a:r>
            <a:r>
              <a:rPr lang="en-US" b="1" dirty="0">
                <a:solidFill>
                  <a:prstClr val="black"/>
                </a:solidFill>
                <a:latin typeface="News Gothic MT"/>
              </a:rPr>
              <a:t> ZABUR</a:t>
            </a:r>
          </a:p>
        </p:txBody>
      </p:sp>
      <p:sp>
        <p:nvSpPr>
          <p:cNvPr id="15" name="TextBox 14"/>
          <p:cNvSpPr txBox="1"/>
          <p:nvPr/>
        </p:nvSpPr>
        <p:spPr>
          <a:xfrm>
            <a:off x="2358573" y="3337443"/>
            <a:ext cx="2019905" cy="369332"/>
          </a:xfrm>
          <a:prstGeom prst="rect">
            <a:avLst/>
          </a:prstGeom>
          <a:noFill/>
        </p:spPr>
        <p:txBody>
          <a:bodyPr wrap="square" rtlCol="0">
            <a:spAutoFit/>
          </a:bodyPr>
          <a:lstStyle/>
          <a:p>
            <a:pPr defTabSz="457200"/>
            <a:r>
              <a:rPr lang="en-US" dirty="0">
                <a:solidFill>
                  <a:prstClr val="black"/>
                </a:solidFill>
                <a:latin typeface="News Gothic MT"/>
              </a:rPr>
              <a:t>     </a:t>
            </a:r>
            <a:r>
              <a:rPr lang="en-US" b="1" dirty="0">
                <a:solidFill>
                  <a:prstClr val="black"/>
                </a:solidFill>
                <a:latin typeface="News Gothic MT"/>
              </a:rPr>
              <a:t>TAWRAH</a:t>
            </a:r>
          </a:p>
        </p:txBody>
      </p:sp>
      <p:sp>
        <p:nvSpPr>
          <p:cNvPr id="16" name="TextBox 15"/>
          <p:cNvSpPr txBox="1"/>
          <p:nvPr/>
        </p:nvSpPr>
        <p:spPr>
          <a:xfrm>
            <a:off x="2606524" y="4227158"/>
            <a:ext cx="2019905" cy="369332"/>
          </a:xfrm>
          <a:prstGeom prst="rect">
            <a:avLst/>
          </a:prstGeom>
          <a:noFill/>
        </p:spPr>
        <p:txBody>
          <a:bodyPr wrap="square" rtlCol="0">
            <a:spAutoFit/>
          </a:bodyPr>
          <a:lstStyle/>
          <a:p>
            <a:pPr defTabSz="457200"/>
            <a:r>
              <a:rPr lang="en-US" dirty="0">
                <a:solidFill>
                  <a:prstClr val="black"/>
                </a:solidFill>
                <a:latin typeface="News Gothic MT"/>
              </a:rPr>
              <a:t>   </a:t>
            </a:r>
            <a:r>
              <a:rPr lang="en-US" b="1" dirty="0">
                <a:solidFill>
                  <a:prstClr val="black"/>
                </a:solidFill>
                <a:latin typeface="News Gothic MT"/>
              </a:rPr>
              <a:t>INJEEL</a:t>
            </a:r>
          </a:p>
        </p:txBody>
      </p:sp>
      <p:sp>
        <p:nvSpPr>
          <p:cNvPr id="18" name="TextBox 17"/>
          <p:cNvSpPr txBox="1"/>
          <p:nvPr/>
        </p:nvSpPr>
        <p:spPr>
          <a:xfrm>
            <a:off x="6848325" y="4272601"/>
            <a:ext cx="2019905" cy="369332"/>
          </a:xfrm>
          <a:prstGeom prst="rect">
            <a:avLst/>
          </a:prstGeom>
          <a:noFill/>
        </p:spPr>
        <p:txBody>
          <a:bodyPr wrap="square" rtlCol="0">
            <a:spAutoFit/>
          </a:bodyPr>
          <a:lstStyle/>
          <a:p>
            <a:pPr defTabSz="457200"/>
            <a:r>
              <a:rPr lang="en-US" b="1" dirty="0">
                <a:solidFill>
                  <a:srgbClr val="0000FF"/>
                </a:solidFill>
                <a:latin typeface="News Gothic MT"/>
              </a:rPr>
              <a:t>P. MUSA (as)</a:t>
            </a:r>
          </a:p>
        </p:txBody>
      </p:sp>
      <p:sp>
        <p:nvSpPr>
          <p:cNvPr id="19" name="TextBox 18"/>
          <p:cNvSpPr txBox="1"/>
          <p:nvPr/>
        </p:nvSpPr>
        <p:spPr>
          <a:xfrm>
            <a:off x="6848325" y="3313674"/>
            <a:ext cx="2019905" cy="369332"/>
          </a:xfrm>
          <a:prstGeom prst="rect">
            <a:avLst/>
          </a:prstGeom>
          <a:noFill/>
        </p:spPr>
        <p:txBody>
          <a:bodyPr wrap="square" rtlCol="0">
            <a:spAutoFit/>
          </a:bodyPr>
          <a:lstStyle/>
          <a:p>
            <a:pPr defTabSz="457200"/>
            <a:r>
              <a:rPr lang="en-US" b="1" dirty="0">
                <a:solidFill>
                  <a:srgbClr val="0000FF"/>
                </a:solidFill>
                <a:latin typeface="News Gothic MT"/>
              </a:rPr>
              <a:t>P. ISA (as)</a:t>
            </a:r>
          </a:p>
        </p:txBody>
      </p:sp>
      <p:sp>
        <p:nvSpPr>
          <p:cNvPr id="20" name="TextBox 19"/>
          <p:cNvSpPr txBox="1"/>
          <p:nvPr/>
        </p:nvSpPr>
        <p:spPr>
          <a:xfrm>
            <a:off x="6848325" y="5281502"/>
            <a:ext cx="2019905" cy="369332"/>
          </a:xfrm>
          <a:prstGeom prst="rect">
            <a:avLst/>
          </a:prstGeom>
          <a:noFill/>
        </p:spPr>
        <p:txBody>
          <a:bodyPr wrap="square" rtlCol="0">
            <a:spAutoFit/>
          </a:bodyPr>
          <a:lstStyle/>
          <a:p>
            <a:pPr defTabSz="457200"/>
            <a:r>
              <a:rPr lang="en-US" b="1" dirty="0">
                <a:solidFill>
                  <a:srgbClr val="0000FF"/>
                </a:solidFill>
                <a:latin typeface="News Gothic MT"/>
              </a:rPr>
              <a:t>P. DAWOOD (as)</a:t>
            </a:r>
          </a:p>
        </p:txBody>
      </p:sp>
    </p:spTree>
    <p:extLst>
      <p:ext uri="{BB962C8B-B14F-4D97-AF65-F5344CB8AC3E}">
        <p14:creationId xmlns:p14="http://schemas.microsoft.com/office/powerpoint/2010/main" val="545845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pic>
        <p:nvPicPr>
          <p:cNvPr id="3" name="Picture 2"/>
          <p:cNvPicPr>
            <a:picLocks noChangeAspect="1"/>
          </p:cNvPicPr>
          <p:nvPr/>
        </p:nvPicPr>
        <p:blipFill>
          <a:blip r:embed="rId4"/>
          <a:stretch>
            <a:fillRect/>
          </a:stretch>
        </p:blipFill>
        <p:spPr>
          <a:xfrm>
            <a:off x="1968500" y="864791"/>
            <a:ext cx="8597484" cy="4614138"/>
          </a:xfrm>
          <a:prstGeom prst="rect">
            <a:avLst/>
          </a:prstGeom>
        </p:spPr>
      </p:pic>
      <p:pic>
        <p:nvPicPr>
          <p:cNvPr id="9" name="Picture 8"/>
          <p:cNvPicPr>
            <a:picLocks noChangeAspect="1"/>
          </p:cNvPicPr>
          <p:nvPr/>
        </p:nvPicPr>
        <p:blipFill>
          <a:blip r:embed="rId5"/>
          <a:stretch>
            <a:fillRect/>
          </a:stretch>
        </p:blipFill>
        <p:spPr>
          <a:xfrm>
            <a:off x="1630233" y="5579645"/>
            <a:ext cx="1176260" cy="1018873"/>
          </a:xfrm>
          <a:prstGeom prst="rect">
            <a:avLst/>
          </a:prstGeom>
        </p:spPr>
      </p:pic>
      <p:sp>
        <p:nvSpPr>
          <p:cNvPr id="10" name="Oval Callout 9"/>
          <p:cNvSpPr/>
          <p:nvPr/>
        </p:nvSpPr>
        <p:spPr>
          <a:xfrm>
            <a:off x="2744237" y="4263746"/>
            <a:ext cx="3523748" cy="1556514"/>
          </a:xfrm>
          <a:prstGeom prst="wedgeEllipseCallout">
            <a:avLst/>
          </a:prstGeom>
          <a:solidFill>
            <a:srgbClr val="CCFFCC"/>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this book and why is it so important?</a:t>
            </a:r>
          </a:p>
        </p:txBody>
      </p:sp>
      <p:sp>
        <p:nvSpPr>
          <p:cNvPr id="6" name="Footer Placeholder 5"/>
          <p:cNvSpPr>
            <a:spLocks noGrp="1"/>
          </p:cNvSpPr>
          <p:nvPr>
            <p:ph type="ftr" sz="quarter" idx="11"/>
          </p:nvPr>
        </p:nvSpPr>
        <p:spPr>
          <a:xfrm>
            <a:off x="3578004" y="6282155"/>
            <a:ext cx="4840941" cy="365125"/>
          </a:xfrm>
        </p:spPr>
        <p:txBody>
          <a:bodyPr/>
          <a:lstStyle/>
          <a:p>
            <a:pPr defTabSz="457200"/>
            <a:r>
              <a:rPr lang="is-IS">
                <a:solidFill>
                  <a:prstClr val="white"/>
                </a:solidFill>
                <a:latin typeface="News Gothic MT"/>
              </a:rPr>
              <a:t>Lesson 1- Importance of the Qur’an</a:t>
            </a:r>
            <a:endParaRPr lang="en-US" dirty="0">
              <a:solidFill>
                <a:prstClr val="white"/>
              </a:solidFill>
              <a:latin typeface="News Gothic MT"/>
            </a:endParaRPr>
          </a:p>
        </p:txBody>
      </p:sp>
      <p:sp>
        <p:nvSpPr>
          <p:cNvPr id="8" name="TextBox 7"/>
          <p:cNvSpPr txBox="1"/>
          <p:nvPr/>
        </p:nvSpPr>
        <p:spPr>
          <a:xfrm>
            <a:off x="1968501" y="300182"/>
            <a:ext cx="5074227" cy="369332"/>
          </a:xfrm>
          <a:prstGeom prst="rect">
            <a:avLst/>
          </a:prstGeom>
          <a:noFill/>
        </p:spPr>
        <p:txBody>
          <a:bodyPr wrap="square" rtlCol="0">
            <a:spAutoFit/>
          </a:bodyPr>
          <a:lstStyle/>
          <a:p>
            <a:pPr defTabSz="457200"/>
            <a:r>
              <a:rPr lang="en-US" b="1" dirty="0">
                <a:solidFill>
                  <a:prstClr val="black"/>
                </a:solidFill>
                <a:latin typeface="News Gothic MT"/>
              </a:rPr>
              <a:t>Lesson 1- Importance of the Qur’an</a:t>
            </a:r>
          </a:p>
        </p:txBody>
      </p:sp>
    </p:spTree>
    <p:extLst>
      <p:ext uri="{BB962C8B-B14F-4D97-AF65-F5344CB8AC3E}">
        <p14:creationId xmlns:p14="http://schemas.microsoft.com/office/powerpoint/2010/main" val="3105744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7" name="TextBox 6"/>
          <p:cNvSpPr txBox="1"/>
          <p:nvPr/>
        </p:nvSpPr>
        <p:spPr>
          <a:xfrm>
            <a:off x="2091095" y="1268760"/>
            <a:ext cx="7686337" cy="6297110"/>
          </a:xfrm>
          <a:prstGeom prst="rect">
            <a:avLst/>
          </a:prstGeom>
          <a:noFill/>
        </p:spPr>
        <p:txBody>
          <a:bodyPr wrap="square" rtlCol="0">
            <a:spAutoFit/>
          </a:bodyPr>
          <a:lstStyle/>
          <a:p>
            <a:pPr marL="285750" indent="-285750" defTabSz="457200">
              <a:buFont typeface="Arial"/>
              <a:buChar char="•"/>
            </a:pPr>
            <a:r>
              <a:rPr lang="en-US" b="1" dirty="0">
                <a:solidFill>
                  <a:prstClr val="black"/>
                </a:solidFill>
                <a:latin typeface="News Gothic MT"/>
              </a:rPr>
              <a:t>The Qur’an is the only holy book that has remained unaltered.</a:t>
            </a:r>
          </a:p>
          <a:p>
            <a:pPr marL="285750" indent="-285750" defTabSz="457200">
              <a:buFont typeface="Arial"/>
              <a:buChar char="•"/>
            </a:pPr>
            <a:endParaRPr lang="en-US" b="1" dirty="0">
              <a:solidFill>
                <a:prstClr val="black"/>
              </a:solidFill>
              <a:latin typeface="News Gothic MT"/>
            </a:endParaRPr>
          </a:p>
          <a:p>
            <a:pPr marL="285750" indent="-285750" defTabSz="457200">
              <a:buFont typeface="Arial"/>
              <a:buChar char="•"/>
            </a:pPr>
            <a:r>
              <a:rPr lang="en-US" b="1" dirty="0">
                <a:solidFill>
                  <a:prstClr val="black"/>
                </a:solidFill>
                <a:latin typeface="News Gothic MT"/>
              </a:rPr>
              <a:t>It contains Allah’s exact words that were revealed to Prophet Muhammed (as) through Angel Jibra’eel.</a:t>
            </a:r>
          </a:p>
          <a:p>
            <a:pPr marL="285750" indent="-285750" defTabSz="457200">
              <a:buFont typeface="Arial"/>
              <a:buChar char="•"/>
            </a:pPr>
            <a:endParaRPr lang="en-US" b="1" dirty="0">
              <a:solidFill>
                <a:prstClr val="black"/>
              </a:solidFill>
              <a:latin typeface="News Gothic MT"/>
            </a:endParaRPr>
          </a:p>
          <a:p>
            <a:pPr marL="285750" indent="-285750" defTabSz="457200">
              <a:buFont typeface="Arial"/>
              <a:buChar char="•"/>
            </a:pPr>
            <a:r>
              <a:rPr lang="en-GB" b="1" dirty="0">
                <a:solidFill>
                  <a:prstClr val="black"/>
                </a:solidFill>
                <a:latin typeface="News Gothic MT"/>
              </a:rPr>
              <a:t>The Holy Qur’an is guidance to all:</a:t>
            </a:r>
          </a:p>
          <a:p>
            <a:pPr marL="342900" indent="-342900" algn="ctr" defTabSz="457200">
              <a:lnSpc>
                <a:spcPct val="120000"/>
              </a:lnSpc>
              <a:buFont typeface="Arial"/>
              <a:buChar char="•"/>
            </a:pPr>
            <a:r>
              <a:rPr lang="en-GB" sz="2400" b="1" dirty="0">
                <a:solidFill>
                  <a:prstClr val="black"/>
                </a:solidFill>
                <a:latin typeface="News Gothic MT"/>
              </a:rPr>
              <a:t>…</a:t>
            </a:r>
            <a:r>
              <a:rPr lang="fa-IR" sz="2400" b="1" dirty="0">
                <a:solidFill>
                  <a:prstClr val="black"/>
                </a:solidFill>
                <a:latin typeface="News Gothic MT"/>
              </a:rPr>
              <a:t>شَهْرُ رَمَضَانَ الَّذِي أُنْزِلَ فِيهِ الْقُرْآنُ هُدًى لِلنَّاسِ وَبَيِّنَاتٍ مِنَ الْهُدَىٰ وَالْفُرْقَانِ</a:t>
            </a:r>
            <a:endParaRPr lang="en-GB" sz="2400" b="1" dirty="0">
              <a:solidFill>
                <a:prstClr val="black"/>
              </a:solidFill>
              <a:latin typeface="News Gothic MT"/>
            </a:endParaRPr>
          </a:p>
          <a:p>
            <a:pPr marL="285750" indent="-285750" defTabSz="457200" rtl="1">
              <a:lnSpc>
                <a:spcPct val="120000"/>
              </a:lnSpc>
              <a:buFont typeface="Arial"/>
              <a:buChar char="•"/>
            </a:pPr>
            <a:r>
              <a:rPr lang="en-GB" b="1" dirty="0">
                <a:solidFill>
                  <a:prstClr val="black"/>
                </a:solidFill>
                <a:latin typeface="News Gothic MT"/>
              </a:rPr>
              <a:t>[2:185] The month of Ramadhan is that in which the Quran was revealed, a </a:t>
            </a:r>
            <a:r>
              <a:rPr lang="en-GB" b="1" u="sng" dirty="0">
                <a:solidFill>
                  <a:prstClr val="black"/>
                </a:solidFill>
                <a:latin typeface="News Gothic MT"/>
              </a:rPr>
              <a:t>guidance to men </a:t>
            </a:r>
            <a:r>
              <a:rPr lang="en-GB" b="1" dirty="0">
                <a:solidFill>
                  <a:prstClr val="black"/>
                </a:solidFill>
                <a:latin typeface="News Gothic MT"/>
              </a:rPr>
              <a:t>and clear proofs of the guidance and the distinction…</a:t>
            </a:r>
          </a:p>
          <a:p>
            <a:pPr marL="285750" indent="-285750" defTabSz="457200" rtl="1">
              <a:lnSpc>
                <a:spcPct val="120000"/>
              </a:lnSpc>
              <a:buFont typeface="Arial"/>
              <a:buChar char="•"/>
            </a:pPr>
            <a:endParaRPr lang="en-GB" b="1" dirty="0">
              <a:solidFill>
                <a:prstClr val="black"/>
              </a:solidFill>
              <a:latin typeface="News Gothic MT"/>
            </a:endParaRPr>
          </a:p>
          <a:p>
            <a:pPr marL="285750" indent="-285750" defTabSz="457200" rtl="1">
              <a:lnSpc>
                <a:spcPct val="120000"/>
              </a:lnSpc>
              <a:buFont typeface="Arial"/>
              <a:buChar char="•"/>
            </a:pPr>
            <a:r>
              <a:rPr lang="en-GB" b="1" dirty="0">
                <a:solidFill>
                  <a:prstClr val="black"/>
                </a:solidFill>
                <a:latin typeface="News Gothic MT"/>
              </a:rPr>
              <a:t>The Prophet (as) appointed special people known as “Scribes” to write down the words of Allah. </a:t>
            </a:r>
          </a:p>
          <a:p>
            <a:pPr defTabSz="457200">
              <a:lnSpc>
                <a:spcPct val="120000"/>
              </a:lnSpc>
            </a:pPr>
            <a:endParaRPr lang="en-GB" dirty="0">
              <a:solidFill>
                <a:prstClr val="black"/>
              </a:solidFill>
              <a:latin typeface="News Gothic MT"/>
            </a:endParaRPr>
          </a:p>
          <a:p>
            <a:pPr defTabSz="457200">
              <a:lnSpc>
                <a:spcPct val="120000"/>
              </a:lnSpc>
            </a:pPr>
            <a:r>
              <a:rPr lang="en-GB" sz="1600" b="1" dirty="0">
                <a:solidFill>
                  <a:srgbClr val="FF0000"/>
                </a:solidFill>
                <a:latin typeface="News Gothic MT"/>
              </a:rPr>
              <a:t>Do you know the name of any of the scribes appointed by </a:t>
            </a:r>
          </a:p>
          <a:p>
            <a:pPr defTabSz="457200">
              <a:lnSpc>
                <a:spcPct val="120000"/>
              </a:lnSpc>
            </a:pPr>
            <a:r>
              <a:rPr lang="en-GB" sz="1600" b="1" dirty="0">
                <a:solidFill>
                  <a:srgbClr val="FF0000"/>
                </a:solidFill>
                <a:latin typeface="News Gothic MT"/>
              </a:rPr>
              <a:t>the Prophet (as)?</a:t>
            </a:r>
          </a:p>
          <a:p>
            <a:pPr defTabSz="457200"/>
            <a:endParaRPr lang="en-US" dirty="0">
              <a:solidFill>
                <a:prstClr val="black"/>
              </a:solidFill>
              <a:latin typeface="News Gothic MT"/>
            </a:endParaRPr>
          </a:p>
          <a:p>
            <a:pPr defTabSz="457200"/>
            <a:endParaRPr lang="en-US" dirty="0">
              <a:solidFill>
                <a:prstClr val="black"/>
              </a:solidFill>
              <a:latin typeface="News Gothic MT"/>
            </a:endParaRPr>
          </a:p>
          <a:p>
            <a:pPr defTabSz="457200"/>
            <a:endParaRPr lang="en-US" dirty="0">
              <a:solidFill>
                <a:prstClr val="black"/>
              </a:solidFill>
              <a:latin typeface="News Gothic MT"/>
            </a:endParaRPr>
          </a:p>
          <a:p>
            <a:pPr defTabSz="457200"/>
            <a:endParaRPr lang="en-US" dirty="0">
              <a:solidFill>
                <a:prstClr val="black"/>
              </a:solidFill>
              <a:latin typeface="News Gothic MT"/>
            </a:endParaRPr>
          </a:p>
        </p:txBody>
      </p:sp>
      <p:pic>
        <p:nvPicPr>
          <p:cNvPr id="10" name="Picture 9" descr="http://piedmontpmr.com/wp-content/uploads/2012/11/61_scribe_rgb2-300x2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860" y="5237239"/>
            <a:ext cx="1784180" cy="14035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1620762" y="132003"/>
            <a:ext cx="7740952" cy="1136758"/>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So</a:t>
            </a:r>
            <a:r>
              <a:rPr lang="is-IS" sz="20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a:t>
            </a:r>
            <a:r>
              <a:rPr lang="en-US" sz="20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What is this book and why is it so important?</a:t>
            </a:r>
          </a:p>
        </p:txBody>
      </p:sp>
    </p:spTree>
    <p:extLst>
      <p:ext uri="{BB962C8B-B14F-4D97-AF65-F5344CB8AC3E}">
        <p14:creationId xmlns:p14="http://schemas.microsoft.com/office/powerpoint/2010/main" val="336433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800" decel="100000"/>
                                        <p:tgtEl>
                                          <p:spTgt spid="7">
                                            <p:txEl>
                                              <p:pRg st="2" end="2"/>
                                            </p:txEl>
                                          </p:spTgt>
                                        </p:tgtEl>
                                      </p:cBhvr>
                                    </p:animEffect>
                                    <p:anim calcmode="lin" valueType="num">
                                      <p:cBhvr>
                                        <p:cTn id="18"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800" decel="100000"/>
                                        <p:tgtEl>
                                          <p:spTgt spid="7">
                                            <p:txEl>
                                              <p:pRg st="4" end="4"/>
                                            </p:txEl>
                                          </p:spTgt>
                                        </p:tgtEl>
                                      </p:cBhvr>
                                    </p:animEffect>
                                    <p:anim calcmode="lin" valueType="num">
                                      <p:cBhvr>
                                        <p:cTn id="28" dur="800" decel="100000" fill="hold"/>
                                        <p:tgtEl>
                                          <p:spTgt spid="7">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7">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7">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xEl>
                                              <p:pRg st="4" end="4"/>
                                            </p:txEl>
                                          </p:spTgt>
                                        </p:tgtEl>
                                        <p:attrNameLst>
                                          <p:attrName>ppt_y</p:attrName>
                                        </p:attrNameLst>
                                      </p:cBhvr>
                                      <p:tavLst>
                                        <p:tav tm="0">
                                          <p:val>
                                            <p:strVal val="#ppt_y+0.1"/>
                                          </p:val>
                                        </p:tav>
                                        <p:tav tm="100000">
                                          <p:val>
                                            <p:strVal val="#ppt_y"/>
                                          </p:val>
                                        </p:tav>
                                      </p:tavLst>
                                    </p:anim>
                                  </p:childTnLst>
                                </p:cTn>
                              </p:par>
                              <p:par>
                                <p:cTn id="33" presetID="30"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800" decel="100000"/>
                                        <p:tgtEl>
                                          <p:spTgt spid="7">
                                            <p:txEl>
                                              <p:pRg st="5" end="5"/>
                                            </p:txEl>
                                          </p:spTgt>
                                        </p:tgtEl>
                                      </p:cBhvr>
                                    </p:animEffect>
                                    <p:anim calcmode="lin" valueType="num">
                                      <p:cBhvr>
                                        <p:cTn id="36"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par>
                                <p:cTn id="41" presetID="30"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800" decel="100000"/>
                                        <p:tgtEl>
                                          <p:spTgt spid="7">
                                            <p:txEl>
                                              <p:pRg st="6" end="6"/>
                                            </p:txEl>
                                          </p:spTgt>
                                        </p:tgtEl>
                                      </p:cBhvr>
                                    </p:animEffect>
                                    <p:anim calcmode="lin" valueType="num">
                                      <p:cBhvr>
                                        <p:cTn id="44" dur="800" decel="100000" fill="hold"/>
                                        <p:tgtEl>
                                          <p:spTgt spid="7">
                                            <p:txEl>
                                              <p:pRg st="6" end="6"/>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7">
                                            <p:txEl>
                                              <p:pRg st="6" end="6"/>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7">
                                            <p:txEl>
                                              <p:pRg st="6" end="6"/>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7">
                                            <p:txEl>
                                              <p:pRg st="6" end="6"/>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fade">
                                      <p:cBhvr>
                                        <p:cTn id="53" dur="800" decel="100000"/>
                                        <p:tgtEl>
                                          <p:spTgt spid="7">
                                            <p:txEl>
                                              <p:pRg st="8" end="8"/>
                                            </p:txEl>
                                          </p:spTgt>
                                        </p:tgtEl>
                                      </p:cBhvr>
                                    </p:animEffect>
                                    <p:anim calcmode="lin" valueType="num">
                                      <p:cBhvr>
                                        <p:cTn id="54" dur="800" decel="100000" fill="hold"/>
                                        <p:tgtEl>
                                          <p:spTgt spid="7">
                                            <p:txEl>
                                              <p:pRg st="8" end="8"/>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7">
                                            <p:txEl>
                                              <p:pRg st="8" end="8"/>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7">
                                            <p:txEl>
                                              <p:pRg st="8" end="8"/>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7">
                                            <p:txEl>
                                              <p:pRg st="8" end="8"/>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7">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animScale>
                                      <p:cBhvr>
                                        <p:cTn id="63" dur="1000" decel="50000" fill="hold">
                                          <p:stCondLst>
                                            <p:cond delay="0"/>
                                          </p:stCondLst>
                                        </p:cTn>
                                        <p:tgtEl>
                                          <p:spTgt spid="7">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
                                            <p:txEl>
                                              <p:pRg st="10" end="10"/>
                                            </p:txEl>
                                          </p:spTgt>
                                        </p:tgtEl>
                                        <p:attrNameLst>
                                          <p:attrName>ppt_x</p:attrName>
                                          <p:attrName>ppt_y</p:attrName>
                                        </p:attrNameLst>
                                      </p:cBhvr>
                                    </p:animMotion>
                                    <p:animEffect transition="in" filter="fade">
                                      <p:cBhvr>
                                        <p:cTn id="65" dur="1000"/>
                                        <p:tgtEl>
                                          <p:spTgt spid="7">
                                            <p:txEl>
                                              <p:pRg st="10" end="10"/>
                                            </p:txEl>
                                          </p:spTgt>
                                        </p:tgtEl>
                                      </p:cBhvr>
                                    </p:animEffect>
                                  </p:childTnLst>
                                </p:cTn>
                              </p:par>
                              <p:par>
                                <p:cTn id="66" presetID="52" presetClass="entr" presetSubtype="0" fill="hold" nodeType="withEffect">
                                  <p:stCondLst>
                                    <p:cond delay="0"/>
                                  </p:stCondLst>
                                  <p:childTnLst>
                                    <p:set>
                                      <p:cBhvr>
                                        <p:cTn id="67" dur="1" fill="hold">
                                          <p:stCondLst>
                                            <p:cond delay="0"/>
                                          </p:stCondLst>
                                        </p:cTn>
                                        <p:tgtEl>
                                          <p:spTgt spid="7">
                                            <p:txEl>
                                              <p:pRg st="11" end="11"/>
                                            </p:txEl>
                                          </p:spTgt>
                                        </p:tgtEl>
                                        <p:attrNameLst>
                                          <p:attrName>style.visibility</p:attrName>
                                        </p:attrNameLst>
                                      </p:cBhvr>
                                      <p:to>
                                        <p:strVal val="visible"/>
                                      </p:to>
                                    </p:set>
                                    <p:animScale>
                                      <p:cBhvr>
                                        <p:cTn id="68" dur="1000" decel="50000" fill="hold">
                                          <p:stCondLst>
                                            <p:cond delay="0"/>
                                          </p:stCondLst>
                                        </p:cTn>
                                        <p:tgtEl>
                                          <p:spTgt spid="7">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
                                            <p:txEl>
                                              <p:pRg st="11" end="11"/>
                                            </p:txEl>
                                          </p:spTgt>
                                        </p:tgtEl>
                                        <p:attrNameLst>
                                          <p:attrName>ppt_x</p:attrName>
                                          <p:attrName>ppt_y</p:attrName>
                                        </p:attrNameLst>
                                      </p:cBhvr>
                                    </p:animMotion>
                                    <p:animEffect transition="in" filter="fade">
                                      <p:cBhvr>
                                        <p:cTn id="70"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8" name="Oval Callout 7"/>
          <p:cNvSpPr/>
          <p:nvPr/>
        </p:nvSpPr>
        <p:spPr>
          <a:xfrm>
            <a:off x="4039811" y="3389566"/>
            <a:ext cx="5539619" cy="2362883"/>
          </a:xfrm>
          <a:prstGeom prst="wedgeEllipseCallout">
            <a:avLst/>
          </a:prstGeom>
          <a:solidFill>
            <a:srgbClr val="CCFFCC"/>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How can we show respect towards the Holy Qur’an? And do we only show respect if it is the whole book?</a:t>
            </a:r>
          </a:p>
        </p:txBody>
      </p:sp>
      <p:pic>
        <p:nvPicPr>
          <p:cNvPr id="9" name="Picture 8"/>
          <p:cNvPicPr>
            <a:picLocks noChangeAspect="1"/>
          </p:cNvPicPr>
          <p:nvPr/>
        </p:nvPicPr>
        <p:blipFill>
          <a:blip r:embed="rId4"/>
          <a:stretch>
            <a:fillRect/>
          </a:stretch>
        </p:blipFill>
        <p:spPr>
          <a:xfrm>
            <a:off x="3185011" y="4947991"/>
            <a:ext cx="983885" cy="852238"/>
          </a:xfrm>
          <a:prstGeom prst="rect">
            <a:avLst/>
          </a:prstGeom>
        </p:spPr>
      </p:pic>
      <p:sp>
        <p:nvSpPr>
          <p:cNvPr id="10" name="TextBox 9"/>
          <p:cNvSpPr txBox="1"/>
          <p:nvPr/>
        </p:nvSpPr>
        <p:spPr>
          <a:xfrm>
            <a:off x="1991544" y="1971525"/>
            <a:ext cx="4934224" cy="830997"/>
          </a:xfrm>
          <a:prstGeom prst="rect">
            <a:avLst/>
          </a:prstGeom>
          <a:solidFill>
            <a:srgbClr val="ADE3A7"/>
          </a:solidFill>
          <a:ln>
            <a:solidFill>
              <a:schemeClr val="tx1"/>
            </a:solidFill>
          </a:ln>
        </p:spPr>
        <p:txBody>
          <a:bodyPr wrap="square" rtlCol="0">
            <a:spAutoFit/>
          </a:bodyPr>
          <a:lstStyle/>
          <a:p>
            <a:pPr algn="ctr" defTabSz="457200"/>
            <a:r>
              <a:rPr lang="en-US" sz="2400" b="1" dirty="0">
                <a:solidFill>
                  <a:prstClr val="black"/>
                </a:solidFill>
                <a:latin typeface="News Gothic MT"/>
              </a:rPr>
              <a:t>Once you show something respect you are acknowledging its greatness</a:t>
            </a:r>
          </a:p>
        </p:txBody>
      </p:sp>
      <p:pic>
        <p:nvPicPr>
          <p:cNvPr id="11" name="Picture 10"/>
          <p:cNvPicPr>
            <a:picLocks noChangeAspect="1"/>
          </p:cNvPicPr>
          <p:nvPr/>
        </p:nvPicPr>
        <p:blipFill>
          <a:blip r:embed="rId5"/>
          <a:stretch>
            <a:fillRect/>
          </a:stretch>
        </p:blipFill>
        <p:spPr>
          <a:xfrm>
            <a:off x="2600476" y="70727"/>
            <a:ext cx="6156476" cy="1782808"/>
          </a:xfrm>
          <a:prstGeom prst="rect">
            <a:avLst/>
          </a:prstGeom>
        </p:spPr>
      </p:pic>
    </p:spTree>
    <p:extLst>
      <p:ext uri="{BB962C8B-B14F-4D97-AF65-F5344CB8AC3E}">
        <p14:creationId xmlns:p14="http://schemas.microsoft.com/office/powerpoint/2010/main" val="3765961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8" name="Oval 7"/>
          <p:cNvSpPr/>
          <p:nvPr/>
        </p:nvSpPr>
        <p:spPr>
          <a:xfrm>
            <a:off x="2455334" y="264855"/>
            <a:ext cx="6253238" cy="914400"/>
          </a:xfrm>
          <a:prstGeom prst="ellipse">
            <a:avLst/>
          </a:prstGeom>
          <a:solidFill>
            <a:srgbClr val="ADE3A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i="1" dirty="0">
                <a:ln w="12700">
                  <a:solidFill>
                    <a:srgbClr val="242852">
                      <a:satMod val="155000"/>
                    </a:srgbClr>
                  </a:solidFill>
                  <a:prstDash val="solid"/>
                </a:ln>
                <a:solidFill>
                  <a:srgbClr val="ACCBF9">
                    <a:tint val="85000"/>
                    <a:satMod val="155000"/>
                  </a:srgbClr>
                </a:solidFill>
                <a:effectLst>
                  <a:outerShdw blurRad="41275" dist="20320" dir="1800000" algn="tl" rotWithShape="0">
                    <a:srgbClr val="000000">
                      <a:alpha val="40000"/>
                    </a:srgbClr>
                  </a:outerShdw>
                </a:effectLst>
                <a:latin typeface="Apple Chancery"/>
                <a:cs typeface="Apple Chancery"/>
              </a:rPr>
              <a:t>How can we show respect towards the Holy Qur’an?</a:t>
            </a:r>
          </a:p>
        </p:txBody>
      </p:sp>
      <p:sp>
        <p:nvSpPr>
          <p:cNvPr id="9" name="TextBox 8"/>
          <p:cNvSpPr txBox="1"/>
          <p:nvPr/>
        </p:nvSpPr>
        <p:spPr>
          <a:xfrm>
            <a:off x="2709334" y="1853536"/>
            <a:ext cx="7039429" cy="3139321"/>
          </a:xfrm>
          <a:prstGeom prst="rect">
            <a:avLst/>
          </a:prstGeom>
          <a:noFill/>
        </p:spPr>
        <p:txBody>
          <a:bodyPr wrap="square" rtlCol="0">
            <a:spAutoFit/>
          </a:bodyPr>
          <a:lstStyle/>
          <a:p>
            <a:pPr marL="514350" indent="-514350" defTabSz="457200">
              <a:lnSpc>
                <a:spcPct val="110000"/>
              </a:lnSpc>
              <a:buFont typeface="Arial"/>
              <a:buChar char="•"/>
            </a:pPr>
            <a:r>
              <a:rPr lang="en-GB" sz="2000" b="1" dirty="0">
                <a:solidFill>
                  <a:prstClr val="black"/>
                </a:solidFill>
                <a:latin typeface="News Gothic MT"/>
              </a:rPr>
              <a:t>Do not leave the Quran open, if you are not reading it.</a:t>
            </a:r>
          </a:p>
          <a:p>
            <a:pPr marL="514350" indent="-514350" defTabSz="457200">
              <a:lnSpc>
                <a:spcPct val="110000"/>
              </a:lnSpc>
              <a:buFont typeface="Arial"/>
              <a:buChar char="•"/>
            </a:pPr>
            <a:r>
              <a:rPr lang="en-GB" sz="2000" b="1" dirty="0">
                <a:solidFill>
                  <a:prstClr val="black"/>
                </a:solidFill>
                <a:latin typeface="News Gothic MT"/>
              </a:rPr>
              <a:t>Do not put any another book above the Qur’an.</a:t>
            </a:r>
          </a:p>
          <a:p>
            <a:pPr marL="514350" indent="-514350" defTabSz="457200">
              <a:lnSpc>
                <a:spcPct val="110000"/>
              </a:lnSpc>
              <a:buFont typeface="Arial"/>
              <a:buChar char="•"/>
            </a:pPr>
            <a:r>
              <a:rPr lang="en-GB" sz="2000" b="1" dirty="0">
                <a:solidFill>
                  <a:prstClr val="black"/>
                </a:solidFill>
                <a:latin typeface="News Gothic MT"/>
              </a:rPr>
              <a:t>It is Haraam (forbidden) to make Najaasaat (impure things like blood and urine) touch the Qur’an. </a:t>
            </a:r>
          </a:p>
          <a:p>
            <a:pPr marL="514350" indent="-514350" defTabSz="457200">
              <a:lnSpc>
                <a:spcPct val="110000"/>
              </a:lnSpc>
              <a:buFont typeface="Arial"/>
              <a:buChar char="•"/>
            </a:pPr>
            <a:r>
              <a:rPr lang="en-GB" sz="2000" b="1" dirty="0">
                <a:solidFill>
                  <a:prstClr val="black"/>
                </a:solidFill>
                <a:latin typeface="News Gothic MT"/>
              </a:rPr>
              <a:t>In the event where the Qur’an becomes Najis, it is Waajib to purify it. </a:t>
            </a:r>
          </a:p>
          <a:p>
            <a:pPr marL="514350" indent="-514350" defTabSz="457200">
              <a:lnSpc>
                <a:spcPct val="110000"/>
              </a:lnSpc>
              <a:buFont typeface="Arial"/>
              <a:buChar char="•"/>
            </a:pPr>
            <a:r>
              <a:rPr lang="en-GB" sz="2000" b="1" dirty="0">
                <a:solidFill>
                  <a:prstClr val="black"/>
                </a:solidFill>
                <a:latin typeface="News Gothic MT"/>
              </a:rPr>
              <a:t>Old and worn out copies of the Qur’an should be disposed in safe places. Eg. recycling, burying them in the earth or casting in rivers. </a:t>
            </a:r>
          </a:p>
        </p:txBody>
      </p:sp>
      <p:pic>
        <p:nvPicPr>
          <p:cNvPr id="11" name="Picture 10"/>
          <p:cNvPicPr>
            <a:picLocks noChangeAspect="1"/>
          </p:cNvPicPr>
          <p:nvPr/>
        </p:nvPicPr>
        <p:blipFill>
          <a:blip r:embed="rId4"/>
          <a:stretch>
            <a:fillRect/>
          </a:stretch>
        </p:blipFill>
        <p:spPr>
          <a:xfrm>
            <a:off x="1681238" y="1317643"/>
            <a:ext cx="1850570" cy="535893"/>
          </a:xfrm>
          <a:prstGeom prst="rect">
            <a:avLst/>
          </a:prstGeom>
        </p:spPr>
      </p:pic>
    </p:spTree>
    <p:extLst>
      <p:ext uri="{BB962C8B-B14F-4D97-AF65-F5344CB8AC3E}">
        <p14:creationId xmlns:p14="http://schemas.microsoft.com/office/powerpoint/2010/main" val="3339723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7" name="TextBox 6"/>
          <p:cNvSpPr txBox="1"/>
          <p:nvPr/>
        </p:nvSpPr>
        <p:spPr>
          <a:xfrm>
            <a:off x="3229429" y="1765906"/>
            <a:ext cx="5745238" cy="3010055"/>
          </a:xfrm>
          <a:prstGeom prst="rect">
            <a:avLst/>
          </a:prstGeom>
          <a:solidFill>
            <a:srgbClr val="ADE3A7"/>
          </a:solidFill>
        </p:spPr>
        <p:txBody>
          <a:bodyPr wrap="square" rtlCol="0">
            <a:spAutoFit/>
          </a:bodyPr>
          <a:lstStyle/>
          <a:p>
            <a:pPr marL="285750" indent="-285750" defTabSz="457200">
              <a:lnSpc>
                <a:spcPct val="110000"/>
              </a:lnSpc>
              <a:buFont typeface="Arial"/>
              <a:buChar char="•"/>
            </a:pPr>
            <a:r>
              <a:rPr lang="en-GB" b="1" dirty="0">
                <a:solidFill>
                  <a:prstClr val="black"/>
                </a:solidFill>
                <a:latin typeface="News Gothic MT"/>
              </a:rPr>
              <a:t>When the Qur’an is being recited, listen to it and pay attention. There is reward in this. </a:t>
            </a:r>
          </a:p>
          <a:p>
            <a:pPr lvl="1" defTabSz="457200">
              <a:lnSpc>
                <a:spcPct val="110000"/>
              </a:lnSpc>
            </a:pPr>
            <a:endParaRPr lang="en-GB" sz="2000" b="1" dirty="0">
              <a:solidFill>
                <a:prstClr val="black"/>
              </a:solidFill>
              <a:latin typeface="News Gothic MT"/>
            </a:endParaRPr>
          </a:p>
          <a:p>
            <a:pPr lvl="1" defTabSz="457200">
              <a:lnSpc>
                <a:spcPct val="110000"/>
              </a:lnSpc>
            </a:pPr>
            <a:r>
              <a:rPr lang="en-GB" sz="2000" b="1" dirty="0">
                <a:solidFill>
                  <a:prstClr val="black"/>
                </a:solidFill>
                <a:latin typeface="News Gothic MT"/>
              </a:rPr>
              <a:t>Imam Ali Zaynul ‘ Aabideen (A) said: Whoever listens to a letter of the book of Allah, the Glorious and Almighty, without even reading it, Allah will write down for him one good deed, forgive a sin, and raise him a degree</a:t>
            </a:r>
          </a:p>
          <a:p>
            <a:pPr defTabSz="457200"/>
            <a:endParaRPr lang="en-US" dirty="0">
              <a:solidFill>
                <a:prstClr val="black"/>
              </a:solidFill>
              <a:latin typeface="News Gothic MT"/>
            </a:endParaRPr>
          </a:p>
        </p:txBody>
      </p:sp>
      <p:pic>
        <p:nvPicPr>
          <p:cNvPr id="9" name="Picture 8"/>
          <p:cNvPicPr>
            <a:picLocks noChangeAspect="1"/>
          </p:cNvPicPr>
          <p:nvPr/>
        </p:nvPicPr>
        <p:blipFill>
          <a:blip r:embed="rId4"/>
          <a:stretch>
            <a:fillRect/>
          </a:stretch>
        </p:blipFill>
        <p:spPr>
          <a:xfrm>
            <a:off x="1681238" y="538574"/>
            <a:ext cx="1850570" cy="535893"/>
          </a:xfrm>
          <a:prstGeom prst="rect">
            <a:avLst/>
          </a:prstGeom>
        </p:spPr>
      </p:pic>
    </p:spTree>
    <p:extLst>
      <p:ext uri="{BB962C8B-B14F-4D97-AF65-F5344CB8AC3E}">
        <p14:creationId xmlns:p14="http://schemas.microsoft.com/office/powerpoint/2010/main" val="2698125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35380" y="0"/>
            <a:ext cx="1432621" cy="1074466"/>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wrap="square" lIns="91440" tIns="45720" rIns="91440" bIns="45720">
              <a:spAutoFit/>
            </a:bodyPr>
            <a:lstStyle/>
            <a:p>
              <a:pPr algn="ctr" defTabSz="457200"/>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7" name="Rectangle 16"/>
          <p:cNvSpPr/>
          <p:nvPr/>
        </p:nvSpPr>
        <p:spPr>
          <a:xfrm>
            <a:off x="1991544" y="1268761"/>
            <a:ext cx="7992888" cy="584775"/>
          </a:xfrm>
          <a:prstGeom prst="rect">
            <a:avLst/>
          </a:prstGeom>
        </p:spPr>
        <p:txBody>
          <a:bodyPr wrap="square">
            <a:spAutoFit/>
          </a:bodyPr>
          <a:lstStyle/>
          <a:p>
            <a:pPr marL="0" lvl="2" defTabSz="457200">
              <a:spcAft>
                <a:spcPts val="1800"/>
              </a:spcAft>
              <a:buFont typeface="Arial" pitchFamily="34" charset="0"/>
              <a:buChar char="•"/>
            </a:pPr>
            <a:endParaRPr lang="en-GB" sz="3200" dirty="0">
              <a:solidFill>
                <a:prstClr val="black"/>
              </a:solidFill>
              <a:latin typeface="News Gothic MT"/>
            </a:endParaRPr>
          </a:p>
        </p:txBody>
      </p:sp>
      <p:sp>
        <p:nvSpPr>
          <p:cNvPr id="3" name="Footer Placeholder 2"/>
          <p:cNvSpPr>
            <a:spLocks noGrp="1"/>
          </p:cNvSpPr>
          <p:nvPr>
            <p:ph type="ftr" sz="quarter" idx="11"/>
          </p:nvPr>
        </p:nvSpPr>
        <p:spPr/>
        <p:txBody>
          <a:bodyPr/>
          <a:lstStyle/>
          <a:p>
            <a:pPr defTabSz="457200"/>
            <a:r>
              <a:rPr lang="en-US" dirty="0">
                <a:solidFill>
                  <a:prstClr val="white"/>
                </a:solidFill>
                <a:latin typeface="News Gothic MT"/>
              </a:rPr>
              <a:t>Lesson 1- Importance of the Qur’an</a:t>
            </a:r>
          </a:p>
        </p:txBody>
      </p:sp>
      <p:sp>
        <p:nvSpPr>
          <p:cNvPr id="7" name="Rectangle 6"/>
          <p:cNvSpPr/>
          <p:nvPr/>
        </p:nvSpPr>
        <p:spPr>
          <a:xfrm>
            <a:off x="2667665" y="850744"/>
            <a:ext cx="6664477" cy="4764381"/>
          </a:xfrm>
          <a:prstGeom prst="rect">
            <a:avLst/>
          </a:prstGeom>
          <a:solidFill>
            <a:srgbClr val="ADE3A7"/>
          </a:solidFill>
        </p:spPr>
        <p:txBody>
          <a:bodyPr wrap="square">
            <a:spAutoFit/>
          </a:bodyPr>
          <a:lstStyle/>
          <a:p>
            <a:pPr marL="285750" indent="-285750" defTabSz="457200">
              <a:lnSpc>
                <a:spcPct val="110000"/>
              </a:lnSpc>
              <a:buFont typeface="Arial"/>
              <a:buChar char="•"/>
            </a:pPr>
            <a:r>
              <a:rPr lang="en-GB" b="1" dirty="0">
                <a:solidFill>
                  <a:prstClr val="black"/>
                </a:solidFill>
                <a:latin typeface="News Gothic MT"/>
              </a:rPr>
              <a:t>Recite the Qur’an regularly;</a:t>
            </a:r>
          </a:p>
          <a:p>
            <a:pPr defTabSz="457200">
              <a:lnSpc>
                <a:spcPct val="110000"/>
              </a:lnSpc>
            </a:pPr>
            <a:endParaRPr lang="en-GB" b="1" dirty="0">
              <a:solidFill>
                <a:prstClr val="black"/>
              </a:solidFill>
              <a:latin typeface="News Gothic MT"/>
            </a:endParaRPr>
          </a:p>
          <a:p>
            <a:pPr defTabSz="457200">
              <a:lnSpc>
                <a:spcPct val="110000"/>
              </a:lnSpc>
            </a:pPr>
            <a:r>
              <a:rPr lang="en-GB" b="1" dirty="0">
                <a:solidFill>
                  <a:prstClr val="black"/>
                </a:solidFill>
                <a:latin typeface="News Gothic MT"/>
              </a:rPr>
              <a:t>On the Day of Judgment the Prophet (as) will complain to Allah about some Muslims who abandoned the Qur’an:</a:t>
            </a:r>
          </a:p>
          <a:p>
            <a:pPr defTabSz="457200">
              <a:lnSpc>
                <a:spcPct val="110000"/>
              </a:lnSpc>
            </a:pPr>
            <a:endParaRPr lang="en-GB" b="1" dirty="0">
              <a:solidFill>
                <a:prstClr val="black"/>
              </a:solidFill>
              <a:latin typeface="News Gothic MT"/>
            </a:endParaRPr>
          </a:p>
          <a:p>
            <a:pPr algn="ctr" defTabSz="457200" rtl="1">
              <a:lnSpc>
                <a:spcPct val="110000"/>
              </a:lnSpc>
            </a:pPr>
            <a:r>
              <a:rPr lang="fa-IR" sz="2400" b="1" dirty="0">
                <a:solidFill>
                  <a:prstClr val="black"/>
                </a:solidFill>
                <a:latin typeface="News Gothic MT"/>
              </a:rPr>
              <a:t>وَقَالَ الرَّسُولُ يَا رَبِّ إِنَّ قَوْمِي اتَّخَذُوا هَٰذَا الْقُرْآنَ مَهْجُورًا</a:t>
            </a:r>
          </a:p>
          <a:p>
            <a:pPr algn="ctr" defTabSz="457200">
              <a:lnSpc>
                <a:spcPct val="110000"/>
              </a:lnSpc>
            </a:pPr>
            <a:r>
              <a:rPr lang="en-GB" b="1" u="sng" dirty="0">
                <a:solidFill>
                  <a:prstClr val="black"/>
                </a:solidFill>
                <a:latin typeface="News Gothic MT"/>
              </a:rPr>
              <a:t>[25:30] And the Messenger cried out: O my Lord! surely my people have treated this Quran as a forsaken thing.</a:t>
            </a:r>
          </a:p>
          <a:p>
            <a:pPr algn="ctr" defTabSz="457200">
              <a:lnSpc>
                <a:spcPct val="110000"/>
              </a:lnSpc>
            </a:pPr>
            <a:endParaRPr lang="en-GB" b="1" dirty="0">
              <a:solidFill>
                <a:prstClr val="black"/>
              </a:solidFill>
              <a:latin typeface="News Gothic MT"/>
            </a:endParaRPr>
          </a:p>
          <a:p>
            <a:pPr algn="ctr" defTabSz="457200">
              <a:lnSpc>
                <a:spcPct val="110000"/>
              </a:lnSpc>
            </a:pPr>
            <a:r>
              <a:rPr lang="en-GB" b="1" dirty="0">
                <a:solidFill>
                  <a:prstClr val="black"/>
                </a:solidFill>
                <a:latin typeface="News Gothic MT"/>
              </a:rPr>
              <a:t>Prophet Muhammad (S) said: Brighten your homes with reciting Qur’an; do not turn them into graves. Surely the house in which a lot of recitation takes place enjoys many blessings and the members benefit from it. Such a household shines for the inhabitants of Heaven as stars shine to the inhabitants of the earth. </a:t>
            </a:r>
          </a:p>
          <a:p>
            <a:pPr algn="ctr" defTabSz="457200">
              <a:lnSpc>
                <a:spcPct val="110000"/>
              </a:lnSpc>
            </a:pPr>
            <a:endParaRPr lang="en-GB" dirty="0">
              <a:solidFill>
                <a:prstClr val="black"/>
              </a:solidFill>
              <a:latin typeface="News Gothic MT"/>
            </a:endParaRPr>
          </a:p>
        </p:txBody>
      </p:sp>
      <p:pic>
        <p:nvPicPr>
          <p:cNvPr id="9" name="Picture 8"/>
          <p:cNvPicPr>
            <a:picLocks noChangeAspect="1"/>
          </p:cNvPicPr>
          <p:nvPr/>
        </p:nvPicPr>
        <p:blipFill>
          <a:blip r:embed="rId4"/>
          <a:stretch>
            <a:fillRect/>
          </a:stretch>
        </p:blipFill>
        <p:spPr>
          <a:xfrm>
            <a:off x="1681238" y="303996"/>
            <a:ext cx="1850570" cy="535893"/>
          </a:xfrm>
          <a:prstGeom prst="rect">
            <a:avLst/>
          </a:prstGeom>
        </p:spPr>
      </p:pic>
    </p:spTree>
    <p:extLst>
      <p:ext uri="{BB962C8B-B14F-4D97-AF65-F5344CB8AC3E}">
        <p14:creationId xmlns:p14="http://schemas.microsoft.com/office/powerpoint/2010/main" val="2881411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2000"/>
                                        <p:tgtEl>
                                          <p:spTgt spid="7">
                                            <p:txEl>
                                              <p:pRg st="4" end="4"/>
                                            </p:txEl>
                                          </p:spTgt>
                                        </p:tgtEl>
                                      </p:cBhvr>
                                    </p:animEffect>
                                    <p:anim calcmode="lin" valueType="num">
                                      <p:cBhvr>
                                        <p:cTn id="8"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4" end="4"/>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2000"/>
                                        <p:tgtEl>
                                          <p:spTgt spid="7">
                                            <p:txEl>
                                              <p:pRg st="5" end="5"/>
                                            </p:txEl>
                                          </p:spTgt>
                                        </p:tgtEl>
                                      </p:cBhvr>
                                    </p:animEffect>
                                    <p:anim calcmode="lin" valueType="num">
                                      <p:cBhvr>
                                        <p:cTn id="13" dur="2000" fill="hold"/>
                                        <p:tgtEl>
                                          <p:spTgt spid="7">
                                            <p:txEl>
                                              <p:pRg st="5" end="5"/>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100"/>
                                        <p:tgtEl>
                                          <p:spTgt spid="7">
                                            <p:txEl>
                                              <p:pRg st="7" end="7"/>
                                            </p:txEl>
                                          </p:spTgt>
                                        </p:tgtEl>
                                      </p:cBhvr>
                                    </p:animEffect>
                                    <p:anim calcmode="lin" valueType="num">
                                      <p:cBhvr>
                                        <p:cTn id="20" dur="4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1" dur="400" fill="hold"/>
                                        <p:tgtEl>
                                          <p:spTgt spid="7">
                                            <p:txEl>
                                              <p:pRg st="7" end="7"/>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1087</Words>
  <Application>Microsoft Office PowerPoint</Application>
  <PresentationFormat>Widescreen</PresentationFormat>
  <Paragraphs>180</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Apple Chancery</vt:lpstr>
      <vt:lpstr>Arial</vt:lpstr>
      <vt:lpstr>Calibri</vt:lpstr>
      <vt:lpstr>News Gothic MT</vt:lpstr>
      <vt:lpstr>Wingdings</vt:lpstr>
      <vt:lpstr>Wingdings 2</vt: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you begin reading the Qur’an:</vt:lpstr>
      <vt:lpstr>PowerPoint Presentation</vt:lpstr>
      <vt:lpstr>PowerPoint Presentation</vt:lpstr>
      <vt:lpstr>PowerPoint Presentation</vt:lpstr>
      <vt:lpstr>PowerPoint Presentation</vt:lpstr>
      <vt:lpstr>Key Points: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Rumina Hashmani</dc:creator>
  <cp:lastModifiedBy>Rumina Hashmani</cp:lastModifiedBy>
  <cp:revision>1</cp:revision>
  <dcterms:created xsi:type="dcterms:W3CDTF">2017-02-04T02:20:30Z</dcterms:created>
  <dcterms:modified xsi:type="dcterms:W3CDTF">2017-02-04T02:21:40Z</dcterms:modified>
</cp:coreProperties>
</file>