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256" r:id="rId3"/>
    <p:sldId id="284" r:id="rId4"/>
    <p:sldId id="286" r:id="rId5"/>
    <p:sldId id="293" r:id="rId6"/>
    <p:sldId id="287" r:id="rId7"/>
    <p:sldId id="294" r:id="rId8"/>
    <p:sldId id="288" r:id="rId9"/>
    <p:sldId id="290" r:id="rId10"/>
    <p:sldId id="289" r:id="rId11"/>
    <p:sldId id="291" r:id="rId12"/>
    <p:sldId id="292" r:id="rId13"/>
    <p:sldId id="29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484"/>
    <a:srgbClr val="9BFFD7"/>
    <a:srgbClr val="85FFCE"/>
    <a:srgbClr val="4FFFB8"/>
    <a:srgbClr val="D3CEB1"/>
    <a:srgbClr val="0097CC"/>
    <a:srgbClr val="800000"/>
    <a:srgbClr val="008000"/>
    <a:srgbClr val="FF9999"/>
    <a:srgbClr val="F6B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935" autoAdjust="0"/>
    <p:restoredTop sz="68644" autoAdjust="0"/>
  </p:normalViewPr>
  <p:slideViewPr>
    <p:cSldViewPr>
      <p:cViewPr varScale="1">
        <p:scale>
          <a:sx n="78" d="100"/>
          <a:sy n="78" d="100"/>
        </p:scale>
        <p:origin x="28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EF2C-FD02-4C0D-9B7C-3ADEF07C1023}" type="datetimeFigureOut">
              <a:rPr lang="en-GB" smtClean="0"/>
              <a:pPr/>
              <a:t>06/02/2017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2D2AF-CDC6-4E76-B4C7-A1807B79236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09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Quick discussion</a:t>
            </a:r>
            <a:r>
              <a:rPr lang="en-GB" baseline="0" dirty="0"/>
              <a:t> with the class (Please see handouts for </a:t>
            </a:r>
            <a:r>
              <a:rPr lang="en-GB" baseline="0" dirty="0" err="1"/>
              <a:t>Surah</a:t>
            </a:r>
            <a:r>
              <a:rPr lang="en-GB" baseline="0" dirty="0"/>
              <a:t> text)</a:t>
            </a:r>
          </a:p>
          <a:p>
            <a:endParaRPr lang="en-GB" baseline="0" dirty="0"/>
          </a:p>
          <a:p>
            <a:r>
              <a:rPr lang="en-GB" b="1" i="1" baseline="0" dirty="0"/>
              <a:t>NB this is quite a long lesson and may need to be spread over two lessons</a:t>
            </a:r>
            <a:endParaRPr lang="en-GB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2D2AF-CDC6-4E76-B4C7-A1807B792361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448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914400" lvl="1" indent="-457200">
              <a:buFont typeface="+mj-lt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2D2AF-CDC6-4E76-B4C7-A1807B792361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257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914400" lvl="1" indent="-457200">
              <a:buFont typeface="+mj-lt"/>
              <a:buNone/>
            </a:pPr>
            <a:r>
              <a:rPr lang="en-GB" dirty="0"/>
              <a:t>Get children to discuss in groups and then bring together</a:t>
            </a:r>
            <a:r>
              <a:rPr lang="en-GB" baseline="0" dirty="0"/>
              <a:t> for a class discussion </a:t>
            </a:r>
          </a:p>
          <a:p>
            <a:pPr marL="914400" lvl="1" indent="-457200">
              <a:buFontTx/>
              <a:buNone/>
            </a:pPr>
            <a:endParaRPr lang="en-GB" baseline="0" dirty="0"/>
          </a:p>
          <a:p>
            <a:pPr marL="914400" lvl="1" indent="-457200">
              <a:buFontTx/>
              <a:buNone/>
            </a:pPr>
            <a:r>
              <a:rPr lang="en-GB" b="1" u="sng" baseline="0" dirty="0"/>
              <a:t>NB:</a:t>
            </a:r>
          </a:p>
          <a:p>
            <a:pPr marL="914400" lvl="1" indent="-457200">
              <a:buFontTx/>
              <a:buNone/>
            </a:pPr>
            <a:r>
              <a:rPr lang="en-GB" b="1" u="sng" baseline="0" dirty="0"/>
              <a:t>Some things that can be learnt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Do not be suspicious or accuse anyone before they have done something, just like Prophet </a:t>
            </a:r>
            <a:r>
              <a:rPr lang="en-GB" dirty="0" err="1"/>
              <a:t>Yaqub</a:t>
            </a:r>
            <a:r>
              <a:rPr lang="en-GB" dirty="0"/>
              <a:t> (A) did not accuse his sons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Do not share your fears with others, especially those whom you do not trust. It can be used against you, like the brothers did.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Always remember that God is with you when you are on the right. This gives you a lot of strength and comfort, even when you are facing hardships. </a:t>
            </a:r>
          </a:p>
          <a:p>
            <a:pPr marL="914400" lvl="1" indent="-457200">
              <a:buFontTx/>
              <a:buNone/>
            </a:pPr>
            <a:endParaRPr lang="en-GB" b="1" u="sng" baseline="0" dirty="0"/>
          </a:p>
          <a:p>
            <a:pPr marL="914400" lvl="1" indent="-457200">
              <a:buFontTx/>
              <a:buNone/>
            </a:pPr>
            <a:endParaRPr lang="en-GB" b="1" u="sng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2D2AF-CDC6-4E76-B4C7-A1807B792361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667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914400" lvl="1" indent="-457200">
              <a:buFont typeface="+mj-lt"/>
              <a:buNone/>
            </a:pPr>
            <a:r>
              <a:rPr lang="en-GB" dirty="0"/>
              <a:t>Have the children study verses</a:t>
            </a:r>
            <a:r>
              <a:rPr lang="en-GB" baseline="0" dirty="0"/>
              <a:t> 11 - 13 and highlight ways in which the brothers tried to persuade their father – answers on the next page </a:t>
            </a:r>
          </a:p>
          <a:p>
            <a:pPr marL="914400" lvl="1" indent="-457200">
              <a:buFont typeface="+mj-lt"/>
              <a:buNone/>
            </a:pPr>
            <a:r>
              <a:rPr lang="en-GB" baseline="0" dirty="0"/>
              <a:t>(please see handouts for activity sheet)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2D2AF-CDC6-4E76-B4C7-A1807B792361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392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914400" lvl="1" indent="-457200">
              <a:buFont typeface="+mj-lt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2D2AF-CDC6-4E76-B4C7-A1807B792361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392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Discussion on</a:t>
            </a:r>
            <a:r>
              <a:rPr lang="en-GB" baseline="0" dirty="0"/>
              <a:t> whether recreation is a waste of time or not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2D2AF-CDC6-4E76-B4C7-A1807B792361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691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It is permissible and even recommended within boundaries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2D2AF-CDC6-4E76-B4C7-A1807B792361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691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could be many reasons why P </a:t>
            </a:r>
            <a:r>
              <a:rPr lang="en-CA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Yaqub</a:t>
            </a:r>
            <a:r>
              <a:rPr lang="en-CA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(a) was reluctant to let P Yusuf (a) go. </a:t>
            </a:r>
            <a:r>
              <a:rPr lang="en-CA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Ayatullah</a:t>
            </a:r>
            <a:r>
              <a:rPr lang="en-CA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CA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Nasir</a:t>
            </a:r>
            <a:r>
              <a:rPr lang="en-CA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CA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Makarim</a:t>
            </a:r>
            <a:r>
              <a:rPr lang="en-CA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CA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Shirazi</a:t>
            </a:r>
            <a:r>
              <a:rPr lang="en-CA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says in his </a:t>
            </a:r>
            <a:r>
              <a:rPr lang="en-CA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tafsir</a:t>
            </a:r>
            <a:r>
              <a:rPr lang="en-CA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en-GB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CA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GB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CA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It’s quite natural for P </a:t>
            </a:r>
            <a:r>
              <a:rPr lang="en-CA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Yaqub</a:t>
            </a:r>
            <a:r>
              <a:rPr lang="en-CA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(a) to be hesitant over being separated from his beloved P Yusuf (a), from ayah 13 </a:t>
            </a:r>
            <a:r>
              <a:rPr lang="en-CA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 It saddens me that you should take him away”</a:t>
            </a:r>
            <a:r>
              <a:rPr lang="en-CA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or</a:t>
            </a:r>
            <a:endParaRPr lang="en-GB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CA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feared from the wolves who freely wandered the dessert and may take advantage of the opportunity of attacking a young child if neglected for even a moment, which is quite possible if kids are busy playing</a:t>
            </a:r>
            <a:endParaRPr lang="en-GB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914400" lvl="1" indent="-457200">
              <a:buFont typeface="+mj-lt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2D2AF-CDC6-4E76-B4C7-A1807B792361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257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914400" lvl="1" indent="-457200">
              <a:buFont typeface="+mj-lt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2D2AF-CDC6-4E76-B4C7-A1807B792361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257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914400" lvl="1" indent="-457200">
              <a:buFont typeface="+mj-lt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2D2AF-CDC6-4E76-B4C7-A1807B792361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257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914400" lvl="1" indent="-457200">
              <a:buFont typeface="+mj-lt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2D2AF-CDC6-4E76-B4C7-A1807B792361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25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AFAB-4290-45F7-AC5A-E825613BF404}" type="datetimeFigureOut">
              <a:rPr lang="en-GB" smtClean="0"/>
              <a:pPr/>
              <a:t>06/02/2017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45F5-12B9-4144-AD09-2504DF9A3B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AFAB-4290-45F7-AC5A-E825613BF404}" type="datetimeFigureOut">
              <a:rPr lang="en-GB" smtClean="0"/>
              <a:pPr/>
              <a:t>06/02/2017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45F5-12B9-4144-AD09-2504DF9A3B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AFAB-4290-45F7-AC5A-E825613BF404}" type="datetimeFigureOut">
              <a:rPr lang="en-GB" smtClean="0"/>
              <a:pPr/>
              <a:t>06/02/2017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45F5-12B9-4144-AD09-2504DF9A3B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AFAB-4290-45F7-AC5A-E825613BF404}" type="datetimeFigureOut">
              <a:rPr lang="en-GB" smtClean="0"/>
              <a:pPr/>
              <a:t>06/02/2017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45F5-12B9-4144-AD09-2504DF9A3B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AFAB-4290-45F7-AC5A-E825613BF404}" type="datetimeFigureOut">
              <a:rPr lang="en-GB" smtClean="0"/>
              <a:pPr/>
              <a:t>06/02/2017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45F5-12B9-4144-AD09-2504DF9A3B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AFAB-4290-45F7-AC5A-E825613BF404}" type="datetimeFigureOut">
              <a:rPr lang="en-GB" smtClean="0"/>
              <a:pPr/>
              <a:t>06/02/2017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45F5-12B9-4144-AD09-2504DF9A3B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AFAB-4290-45F7-AC5A-E825613BF404}" type="datetimeFigureOut">
              <a:rPr lang="en-GB" smtClean="0"/>
              <a:pPr/>
              <a:t>06/02/2017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45F5-12B9-4144-AD09-2504DF9A3B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AFAB-4290-45F7-AC5A-E825613BF404}" type="datetimeFigureOut">
              <a:rPr lang="en-GB" smtClean="0"/>
              <a:pPr/>
              <a:t>06/02/2017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45F5-12B9-4144-AD09-2504DF9A3B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AFAB-4290-45F7-AC5A-E825613BF404}" type="datetimeFigureOut">
              <a:rPr lang="en-GB" smtClean="0"/>
              <a:pPr/>
              <a:t>06/02/2017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45F5-12B9-4144-AD09-2504DF9A3B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AFAB-4290-45F7-AC5A-E825613BF404}" type="datetimeFigureOut">
              <a:rPr lang="en-GB" smtClean="0"/>
              <a:pPr/>
              <a:t>06/02/2017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45F5-12B9-4144-AD09-2504DF9A3B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AFAB-4290-45F7-AC5A-E825613BF404}" type="datetimeFigureOut">
              <a:rPr lang="en-GB" smtClean="0"/>
              <a:pPr/>
              <a:t>06/02/2017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45F5-12B9-4144-AD09-2504DF9A3B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75000"/>
                <a:lumOff val="2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CAFAB-4290-45F7-AC5A-E825613BF404}" type="datetimeFigureOut">
              <a:rPr lang="en-GB" smtClean="0"/>
              <a:pPr/>
              <a:t>06/02/2017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45F5-12B9-4144-AD09-2504DF9A3BB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39552" y="548680"/>
            <a:ext cx="8136904" cy="5388411"/>
            <a:chOff x="539552" y="548680"/>
            <a:chExt cx="8136904" cy="5388411"/>
          </a:xfrm>
        </p:grpSpPr>
        <p:pic>
          <p:nvPicPr>
            <p:cNvPr id="4" name="Picture 2" descr="http://www.quran-o-sunnat.com/wp-content/uploads/2015/08/Read-holy-Quran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539552" y="548680"/>
              <a:ext cx="8100392" cy="5341408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611560" y="1412776"/>
              <a:ext cx="8064896" cy="4524315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ctr"/>
              <a:r>
                <a:rPr lang="x-none" sz="9600" b="1" dirty="0">
                  <a:ln w="28575" cmpd="sng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  <a:gradFill flip="none" rotWithShape="1">
                    <a:gsLst>
                      <a:gs pos="0">
                        <a:schemeClr val="tx1">
                          <a:lumMod val="75000"/>
                          <a:lumOff val="25000"/>
                        </a:scheme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2700000" scaled="1"/>
                    <a:tileRect/>
                  </a:gradFill>
                  <a:latin typeface="Apple Chancery" pitchFamily="66" charset="0"/>
                </a:rPr>
                <a:t>Qur`an Appreciation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711379" y="0"/>
            <a:ext cx="1432621" cy="1074466"/>
            <a:chOff x="7512957" y="344670"/>
            <a:chExt cx="1432621" cy="1074466"/>
          </a:xfrm>
        </p:grpSpPr>
        <p:pic>
          <p:nvPicPr>
            <p:cNvPr id="4" name="Picture 3" descr="http://www.quran-o-sunnat.com/wp-content/uploads/2015/08/Read-holy-Quran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7512957" y="344670"/>
              <a:ext cx="1432621" cy="107446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7740352" y="476672"/>
              <a:ext cx="936104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541" cmpd="sng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  <a:gradFill flip="none" rotWithShape="1"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16200000" scaled="1"/>
                    <a:tileRect/>
                  </a:gradFill>
                  <a:latin typeface="Apple Chancery" pitchFamily="66" charset="0"/>
                </a:rPr>
                <a:t>QA</a:t>
              </a:r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457200" y="-27384"/>
            <a:ext cx="8229600" cy="99412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Studying Verses 11-15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528" y="539969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GB" sz="3200" b="1" u="sng" dirty="0"/>
              <a:t>Vs 15: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9512" y="1127060"/>
            <a:ext cx="849694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3000" dirty="0"/>
              <a:t> According to narrations their father walks with them to the boundary of the city, embraces Prophet Yusuf (as) and cries a little. </a:t>
            </a:r>
          </a:p>
          <a:p>
            <a:pPr marL="0" lvl="2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3000" dirty="0"/>
              <a:t> He stands watching them as they left until they were out of sight. </a:t>
            </a:r>
          </a:p>
          <a:p>
            <a:pPr marL="0" lvl="2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3000" dirty="0"/>
              <a:t> Whilst their father was watching,                                         the brothers were respectful and                     affectionate with Prophet Yusuf (as).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796136" y="4077072"/>
            <a:ext cx="3072341" cy="2304256"/>
            <a:chOff x="5748131" y="4221088"/>
            <a:chExt cx="3072341" cy="2304256"/>
          </a:xfrm>
        </p:grpSpPr>
        <p:pic>
          <p:nvPicPr>
            <p:cNvPr id="73730" name="Picture 2" descr="https://wwyeshua.files.wordpress.com/2014/05/17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48131" y="4221088"/>
              <a:ext cx="3072341" cy="2304256"/>
            </a:xfrm>
            <a:prstGeom prst="rect">
              <a:avLst/>
            </a:prstGeom>
            <a:noFill/>
          </p:spPr>
        </p:pic>
        <p:sp>
          <p:nvSpPr>
            <p:cNvPr id="10" name="Oval 9"/>
            <p:cNvSpPr/>
            <p:nvPr/>
          </p:nvSpPr>
          <p:spPr>
            <a:xfrm>
              <a:off x="6876256" y="4653136"/>
              <a:ext cx="360040" cy="43204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63500"/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711379" y="0"/>
            <a:ext cx="1432621" cy="1074466"/>
            <a:chOff x="7512957" y="344670"/>
            <a:chExt cx="1432621" cy="1074466"/>
          </a:xfrm>
        </p:grpSpPr>
        <p:pic>
          <p:nvPicPr>
            <p:cNvPr id="4" name="Picture 3" descr="http://www.quran-o-sunnat.com/wp-content/uploads/2015/08/Read-holy-Quran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7512957" y="344670"/>
              <a:ext cx="1432621" cy="107446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7740352" y="476672"/>
              <a:ext cx="936104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541" cmpd="sng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  <a:gradFill flip="none" rotWithShape="1"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16200000" scaled="1"/>
                    <a:tileRect/>
                  </a:gradFill>
                  <a:latin typeface="Apple Chancery" pitchFamily="66" charset="0"/>
                </a:rPr>
                <a:t>QA</a:t>
              </a:r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457200" y="-27384"/>
            <a:ext cx="8229600" cy="99412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Studying Verses 11-15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528" y="404664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GB" sz="3200" b="1" u="sng" dirty="0"/>
              <a:t>Vs 15: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9512" y="836712"/>
            <a:ext cx="849694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3000" dirty="0"/>
              <a:t> The moment they were out of sight they began to show their hatred and jealousy. </a:t>
            </a:r>
          </a:p>
          <a:p>
            <a:pPr marL="0" lvl="2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3000" dirty="0"/>
              <a:t> Prophet Yusuf (as) asked them to be compassionate but they didn’t listen. </a:t>
            </a:r>
          </a:p>
          <a:p>
            <a:pPr marL="0" lvl="2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3000" dirty="0"/>
              <a:t> As per their plan, the brothers throw him into the well and leave. Prophet Yusuf (as) started to cry and plead to Allah (</a:t>
            </a:r>
            <a:r>
              <a:rPr lang="en-GB" sz="3000" dirty="0" err="1"/>
              <a:t>swt</a:t>
            </a:r>
            <a:r>
              <a:rPr lang="en-GB" sz="3000" dirty="0"/>
              <a:t>) for help. </a:t>
            </a:r>
          </a:p>
          <a:p>
            <a:pPr marL="0" lvl="2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3000" dirty="0"/>
              <a:t>At that time Allah (</a:t>
            </a:r>
            <a:r>
              <a:rPr lang="en-GB" sz="3000" dirty="0" err="1"/>
              <a:t>swt</a:t>
            </a:r>
            <a:r>
              <a:rPr lang="en-GB" sz="3000" dirty="0"/>
              <a:t>) inspires                                     him, through an inner voice, that                                                            one  day he will...               </a:t>
            </a:r>
            <a:r>
              <a:rPr lang="en-GB" sz="3000" b="1" i="1" dirty="0"/>
              <a:t>cont...</a:t>
            </a:r>
          </a:p>
          <a:p>
            <a:pPr marL="0" lvl="2">
              <a:lnSpc>
                <a:spcPct val="120000"/>
              </a:lnSpc>
              <a:spcAft>
                <a:spcPts val="600"/>
              </a:spcAft>
            </a:pPr>
            <a:endParaRPr lang="en-GB" sz="3000" dirty="0"/>
          </a:p>
        </p:txBody>
      </p:sp>
      <p:grpSp>
        <p:nvGrpSpPr>
          <p:cNvPr id="3" name="Group 10"/>
          <p:cNvGrpSpPr/>
          <p:nvPr/>
        </p:nvGrpSpPr>
        <p:grpSpPr>
          <a:xfrm>
            <a:off x="5652120" y="4365104"/>
            <a:ext cx="3072341" cy="2304256"/>
            <a:chOff x="5748131" y="4221088"/>
            <a:chExt cx="3072341" cy="2304256"/>
          </a:xfrm>
        </p:grpSpPr>
        <p:pic>
          <p:nvPicPr>
            <p:cNvPr id="73730" name="Picture 2" descr="https://wwyeshua.files.wordpress.com/2014/05/17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48131" y="4221088"/>
              <a:ext cx="3072341" cy="2304256"/>
            </a:xfrm>
            <a:prstGeom prst="rect">
              <a:avLst/>
            </a:prstGeom>
            <a:noFill/>
          </p:spPr>
        </p:pic>
        <p:sp>
          <p:nvSpPr>
            <p:cNvPr id="10" name="Oval 9"/>
            <p:cNvSpPr/>
            <p:nvPr/>
          </p:nvSpPr>
          <p:spPr>
            <a:xfrm>
              <a:off x="6876256" y="4653136"/>
              <a:ext cx="360040" cy="43204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63500"/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711379" y="0"/>
            <a:ext cx="1432621" cy="1074466"/>
            <a:chOff x="7512957" y="344670"/>
            <a:chExt cx="1432621" cy="1074466"/>
          </a:xfrm>
        </p:grpSpPr>
        <p:pic>
          <p:nvPicPr>
            <p:cNvPr id="4" name="Picture 3" descr="http://www.quran-o-sunnat.com/wp-content/uploads/2015/08/Read-holy-Quran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7512957" y="344670"/>
              <a:ext cx="1432621" cy="107446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7740352" y="476672"/>
              <a:ext cx="936104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541" cmpd="sng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  <a:gradFill flip="none" rotWithShape="1"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16200000" scaled="1"/>
                    <a:tileRect/>
                  </a:gradFill>
                  <a:latin typeface="Apple Chancery" pitchFamily="66" charset="0"/>
                </a:rPr>
                <a:t>QA</a:t>
              </a:r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457200" y="-27384"/>
            <a:ext cx="8229600" cy="99412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Studying Verses 11-15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528" y="611977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GB" sz="3200" b="1" u="sng" dirty="0"/>
              <a:t>Vs 15 cont: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9512" y="1044307"/>
            <a:ext cx="8712968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20000"/>
              </a:lnSpc>
              <a:spcAft>
                <a:spcPts val="600"/>
              </a:spcAft>
            </a:pPr>
            <a:r>
              <a:rPr lang="en-GB" sz="3000" dirty="0"/>
              <a:t>...have the upper hand over his brothers. He will ask them about this deed of theirs though they will not recognise him. </a:t>
            </a:r>
          </a:p>
          <a:p>
            <a:pPr marL="0" lvl="2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3000" dirty="0"/>
              <a:t>This gives him hope at a time when he is feeling lonely. </a:t>
            </a:r>
          </a:p>
          <a:p>
            <a:pPr marL="0" lvl="2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3000" dirty="0"/>
              <a:t>He was sure that G-d was with him and promised him                                                         that things would change and one                                    day his brothers would be humbled                        before him.</a:t>
            </a:r>
          </a:p>
          <a:p>
            <a:pPr marL="0" lvl="2">
              <a:lnSpc>
                <a:spcPct val="120000"/>
              </a:lnSpc>
              <a:spcAft>
                <a:spcPts val="600"/>
              </a:spcAft>
            </a:pPr>
            <a:endParaRPr lang="en-GB" sz="3000" dirty="0"/>
          </a:p>
        </p:txBody>
      </p:sp>
      <p:grpSp>
        <p:nvGrpSpPr>
          <p:cNvPr id="3" name="Group 10"/>
          <p:cNvGrpSpPr/>
          <p:nvPr/>
        </p:nvGrpSpPr>
        <p:grpSpPr>
          <a:xfrm>
            <a:off x="5940152" y="4509120"/>
            <a:ext cx="2928325" cy="2160240"/>
            <a:chOff x="5748131" y="4374706"/>
            <a:chExt cx="3072341" cy="2304256"/>
          </a:xfrm>
        </p:grpSpPr>
        <p:pic>
          <p:nvPicPr>
            <p:cNvPr id="73730" name="Picture 2" descr="https://wwyeshua.files.wordpress.com/2014/05/17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48131" y="4374706"/>
              <a:ext cx="3072341" cy="2304256"/>
            </a:xfrm>
            <a:prstGeom prst="rect">
              <a:avLst/>
            </a:prstGeom>
            <a:noFill/>
          </p:spPr>
        </p:pic>
        <p:sp>
          <p:nvSpPr>
            <p:cNvPr id="10" name="Oval 9"/>
            <p:cNvSpPr/>
            <p:nvPr/>
          </p:nvSpPr>
          <p:spPr>
            <a:xfrm>
              <a:off x="6876256" y="4653136"/>
              <a:ext cx="360040" cy="43204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63500"/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711379" y="0"/>
            <a:ext cx="1432621" cy="1074466"/>
            <a:chOff x="7512957" y="344670"/>
            <a:chExt cx="1432621" cy="1074466"/>
          </a:xfrm>
        </p:grpSpPr>
        <p:pic>
          <p:nvPicPr>
            <p:cNvPr id="4" name="Picture 3" descr="http://www.quran-o-sunnat.com/wp-content/uploads/2015/08/Read-holy-Quran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7512957" y="344670"/>
              <a:ext cx="1432621" cy="107446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7740352" y="476672"/>
              <a:ext cx="936104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541" cmpd="sng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  <a:gradFill flip="none" rotWithShape="1"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16200000" scaled="1"/>
                    <a:tileRect/>
                  </a:gradFill>
                  <a:latin typeface="Apple Chancery" pitchFamily="66" charset="0"/>
                </a:rPr>
                <a:t>QA</a:t>
              </a:r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457200" y="-27384"/>
            <a:ext cx="8229600" cy="99412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Plenary</a:t>
            </a:r>
          </a:p>
        </p:txBody>
      </p:sp>
      <p:sp>
        <p:nvSpPr>
          <p:cNvPr id="7" name="Rectangle 6"/>
          <p:cNvSpPr/>
          <p:nvPr/>
        </p:nvSpPr>
        <p:spPr>
          <a:xfrm>
            <a:off x="3203848" y="692696"/>
            <a:ext cx="568863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GB" sz="3200" b="1" i="1" dirty="0"/>
              <a:t>Group work:</a:t>
            </a:r>
          </a:p>
          <a:p>
            <a:pPr marL="514350" lvl="2" indent="-514350">
              <a:buFont typeface="+mj-lt"/>
              <a:buAutoNum type="arabicPeriod"/>
            </a:pPr>
            <a:r>
              <a:rPr lang="en-GB" sz="2800" dirty="0"/>
              <a:t>Was Prophet </a:t>
            </a:r>
            <a:r>
              <a:rPr lang="en-GB" sz="2800" dirty="0" err="1"/>
              <a:t>Ya’qub</a:t>
            </a:r>
            <a:r>
              <a:rPr lang="en-GB" sz="2800" dirty="0"/>
              <a:t> (as) right to allow  Prophet Yusuf (as) to go? </a:t>
            </a:r>
          </a:p>
          <a:p>
            <a:pPr marL="0" lvl="2"/>
            <a:r>
              <a:rPr lang="en-GB" sz="2800" i="1" dirty="0">
                <a:solidFill>
                  <a:schemeClr val="accent6">
                    <a:lumMod val="50000"/>
                  </a:schemeClr>
                </a:solidFill>
              </a:rPr>
              <a:t>Remember he was a prophet and had ‘</a:t>
            </a:r>
            <a:r>
              <a:rPr lang="en-GB" sz="2800" i="1" dirty="0" err="1">
                <a:solidFill>
                  <a:schemeClr val="accent6">
                    <a:lumMod val="50000"/>
                  </a:schemeClr>
                </a:solidFill>
              </a:rPr>
              <a:t>ilm</a:t>
            </a:r>
            <a:r>
              <a:rPr lang="en-GB" sz="2800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800" i="1" dirty="0" err="1">
                <a:solidFill>
                  <a:schemeClr val="accent6">
                    <a:lumMod val="50000"/>
                  </a:schemeClr>
                </a:solidFill>
              </a:rPr>
              <a:t>ul-ghayb</a:t>
            </a:r>
            <a:r>
              <a:rPr lang="en-GB" sz="2800" i="1" dirty="0">
                <a:solidFill>
                  <a:schemeClr val="accent6">
                    <a:lumMod val="50000"/>
                  </a:schemeClr>
                </a:solidFill>
              </a:rPr>
              <a:t> – so he probably knew what was going to happen</a:t>
            </a:r>
          </a:p>
        </p:txBody>
      </p:sp>
      <p:pic>
        <p:nvPicPr>
          <p:cNvPr id="30722" name="Picture 2" descr="http://geminilifeinfashion.myblog.arts.ac.uk/files/2014/02/grou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4664"/>
            <a:ext cx="3292577" cy="2749302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23528" y="3933056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GB" sz="3200" b="1" i="1" dirty="0"/>
              <a:t>Thinking points:</a:t>
            </a:r>
          </a:p>
        </p:txBody>
      </p:sp>
      <p:sp>
        <p:nvSpPr>
          <p:cNvPr id="10" name="Rectangle 9"/>
          <p:cNvSpPr/>
          <p:nvPr/>
        </p:nvSpPr>
        <p:spPr>
          <a:xfrm rot="20984240">
            <a:off x="-533715" y="5034009"/>
            <a:ext cx="58707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Faith in Allah (</a:t>
            </a:r>
            <a:r>
              <a:rPr lang="en-US" sz="48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swt</a:t>
            </a:r>
            <a:r>
              <a:rPr lang="en-US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</a:p>
        </p:txBody>
      </p:sp>
      <p:sp>
        <p:nvSpPr>
          <p:cNvPr id="11" name="Rectangle 10"/>
          <p:cNvSpPr/>
          <p:nvPr/>
        </p:nvSpPr>
        <p:spPr>
          <a:xfrm rot="150249">
            <a:off x="3595753" y="4174068"/>
            <a:ext cx="47502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Trusting everyone</a:t>
            </a:r>
          </a:p>
        </p:txBody>
      </p:sp>
      <p:sp>
        <p:nvSpPr>
          <p:cNvPr id="14" name="Rectangle 13"/>
          <p:cNvSpPr/>
          <p:nvPr/>
        </p:nvSpPr>
        <p:spPr>
          <a:xfrm rot="301190">
            <a:off x="2933148" y="5594176"/>
            <a:ext cx="56484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Prejudging/accusations</a:t>
            </a:r>
            <a:endParaRPr lang="en-US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3528" y="3337828"/>
            <a:ext cx="8640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2" indent="-514350">
              <a:buFont typeface="+mj-lt"/>
              <a:buAutoNum type="arabicPeriod" startAt="2"/>
            </a:pPr>
            <a:r>
              <a:rPr lang="en-GB" sz="2800" dirty="0"/>
              <a:t>What can we learn from these verses?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7711379" y="0"/>
            <a:ext cx="1432621" cy="1074466"/>
            <a:chOff x="7512957" y="344670"/>
            <a:chExt cx="1432621" cy="1074466"/>
          </a:xfrm>
        </p:grpSpPr>
        <p:pic>
          <p:nvPicPr>
            <p:cNvPr id="1026" name="Picture 2" descr="http://www.quran-o-sunnat.com/wp-content/uploads/2015/08/Read-holy-Quran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7512957" y="344670"/>
              <a:ext cx="1432621" cy="107446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7740352" y="476672"/>
              <a:ext cx="936104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541" cmpd="sng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  <a:gradFill flip="none" rotWithShape="1"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16200000" scaled="1"/>
                    <a:tileRect/>
                  </a:gradFill>
                  <a:latin typeface="Apple Chancery" pitchFamily="66" charset="0"/>
                </a:rPr>
                <a:t>QA</a:t>
              </a:r>
            </a:p>
          </p:txBody>
        </p:sp>
      </p:grpSp>
      <p:pic>
        <p:nvPicPr>
          <p:cNvPr id="7" name="Picture 10" descr="http://image.slidesharecdn.com/prophetyusufsstory-130731015731-phpapp02/95/story-of-prophet-yusuf-2-638.jpg?cb=13752359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66"/>
          <a:stretch>
            <a:fillRect/>
          </a:stretch>
        </p:blipFill>
        <p:spPr bwMode="auto">
          <a:xfrm>
            <a:off x="1691680" y="0"/>
            <a:ext cx="5472608" cy="69038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Lesson 4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711379" y="0"/>
            <a:ext cx="1432621" cy="1074466"/>
            <a:chOff x="7512957" y="344670"/>
            <a:chExt cx="1432621" cy="1074466"/>
          </a:xfrm>
        </p:grpSpPr>
        <p:pic>
          <p:nvPicPr>
            <p:cNvPr id="4" name="Picture 2" descr="http://www.quran-o-sunnat.com/wp-content/uploads/2015/08/Read-holy-Quran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7512957" y="344670"/>
              <a:ext cx="1432621" cy="107446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7740352" y="476672"/>
              <a:ext cx="936104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541" cmpd="sng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  <a:gradFill flip="none" rotWithShape="1"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16200000" scaled="1"/>
                    <a:tileRect/>
                  </a:gradFill>
                  <a:latin typeface="Apple Chancery" pitchFamily="66" charset="0"/>
                </a:rPr>
                <a:t>QA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51520" y="908720"/>
            <a:ext cx="871296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b="1" u="sng" dirty="0"/>
              <a:t>LO:</a:t>
            </a:r>
          </a:p>
          <a:p>
            <a:pPr>
              <a:buFont typeface="Arial" pitchFamily="34" charset="0"/>
              <a:buChar char="•"/>
            </a:pPr>
            <a:r>
              <a:rPr lang="en-GB" sz="3400" dirty="0"/>
              <a:t> Studying Verses 11-15</a:t>
            </a:r>
          </a:p>
          <a:p>
            <a:pPr>
              <a:buFont typeface="Arial" pitchFamily="34" charset="0"/>
              <a:buChar char="•"/>
            </a:pPr>
            <a:r>
              <a:rPr lang="en-GB" sz="3400" dirty="0"/>
              <a:t> Examining the place of Recreation in Islam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2920876"/>
            <a:ext cx="540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/>
              <a:t>Starter:</a:t>
            </a:r>
          </a:p>
          <a:p>
            <a:pPr>
              <a:buFont typeface="Arial" pitchFamily="34" charset="0"/>
              <a:buChar char="•"/>
            </a:pPr>
            <a:r>
              <a:rPr lang="en-GB" sz="3600" i="1" dirty="0"/>
              <a:t> Go through </a:t>
            </a:r>
            <a:r>
              <a:rPr lang="en-GB" sz="3600" i="1" dirty="0" err="1"/>
              <a:t>Surah</a:t>
            </a:r>
            <a:r>
              <a:rPr lang="en-GB" sz="3600" i="1" dirty="0"/>
              <a:t> </a:t>
            </a:r>
            <a:r>
              <a:rPr lang="en-GB" sz="3600" i="1" dirty="0" err="1"/>
              <a:t>Hujaraat</a:t>
            </a:r>
            <a:r>
              <a:rPr lang="en-GB" sz="3600" i="1" dirty="0"/>
              <a:t> (no.49) and write 2 </a:t>
            </a:r>
            <a:r>
              <a:rPr lang="en-GB" sz="3600" i="1" dirty="0" err="1"/>
              <a:t>Akhlaaqi</a:t>
            </a:r>
            <a:r>
              <a:rPr lang="en-GB" sz="3600" i="1" dirty="0"/>
              <a:t> traits that you can implement in your life</a:t>
            </a:r>
          </a:p>
          <a:p>
            <a:pPr>
              <a:buFont typeface="Arial" pitchFamily="34" charset="0"/>
              <a:buChar char="•"/>
            </a:pPr>
            <a:endParaRPr lang="en-GB" sz="3600" i="1" dirty="0"/>
          </a:p>
        </p:txBody>
      </p:sp>
      <p:pic>
        <p:nvPicPr>
          <p:cNvPr id="17412" name="Picture 4" descr="http://wp.production.patheos.com/blogs/thenakedjesus/files/2015/05/think-out-loud-2.jpg"/>
          <p:cNvPicPr>
            <a:picLocks noChangeAspect="1" noChangeArrowheads="1"/>
          </p:cNvPicPr>
          <p:nvPr/>
        </p:nvPicPr>
        <p:blipFill>
          <a:blip r:embed="rId4" cstate="print"/>
          <a:srcRect r="32443"/>
          <a:stretch>
            <a:fillRect/>
          </a:stretch>
        </p:blipFill>
        <p:spPr bwMode="auto">
          <a:xfrm rot="21035481">
            <a:off x="5544230" y="2678784"/>
            <a:ext cx="3024336" cy="3333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711379" y="0"/>
            <a:ext cx="1432621" cy="1074466"/>
            <a:chOff x="7512957" y="344670"/>
            <a:chExt cx="1432621" cy="1074466"/>
          </a:xfrm>
        </p:grpSpPr>
        <p:pic>
          <p:nvPicPr>
            <p:cNvPr id="4" name="Picture 3" descr="http://www.quran-o-sunnat.com/wp-content/uploads/2015/08/Read-holy-Quran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7512957" y="344670"/>
              <a:ext cx="1432621" cy="107446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7740352" y="476672"/>
              <a:ext cx="936104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541" cmpd="sng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  <a:gradFill flip="none" rotWithShape="1"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16200000" scaled="1"/>
                    <a:tileRect/>
                  </a:gradFill>
                  <a:latin typeface="Apple Chancery" pitchFamily="66" charset="0"/>
                </a:rPr>
                <a:t>QA</a:t>
              </a:r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457200" y="-27384"/>
            <a:ext cx="8229600" cy="99412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Studying Verses 11-15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528" y="764704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GB" sz="3200" b="1" u="sng" dirty="0"/>
              <a:t>Vs 11 – 12: </a:t>
            </a:r>
          </a:p>
        </p:txBody>
      </p:sp>
      <p:pic>
        <p:nvPicPr>
          <p:cNvPr id="13" name="Picture 2" descr="trust-me-xxaygj.jpg (600×391)"/>
          <p:cNvPicPr>
            <a:picLocks noChangeAspect="1" noChangeArrowheads="1"/>
          </p:cNvPicPr>
          <p:nvPr/>
        </p:nvPicPr>
        <p:blipFill>
          <a:blip r:embed="rId4" cstate="print"/>
          <a:srcRect l="20160" r="19361" b="1393"/>
          <a:stretch>
            <a:fillRect/>
          </a:stretch>
        </p:blipFill>
        <p:spPr bwMode="auto">
          <a:xfrm>
            <a:off x="323528" y="1412777"/>
            <a:ext cx="3024336" cy="32133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Rectangle 16"/>
          <p:cNvSpPr/>
          <p:nvPr/>
        </p:nvSpPr>
        <p:spPr>
          <a:xfrm>
            <a:off x="3491880" y="1082928"/>
            <a:ext cx="54006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2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sz="3000" dirty="0"/>
              <a:t> Prophet Yusuf’s (as) brothers were aware that their father didn’t trust them with him. </a:t>
            </a:r>
          </a:p>
          <a:p>
            <a:pPr marL="0" lvl="2">
              <a:lnSpc>
                <a:spcPct val="12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sz="3000" dirty="0"/>
              <a:t> So they had to convince him to allow them to take Prophet Yusuf (as) out/away from his sight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9512" y="4293096"/>
            <a:ext cx="856895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spcAft>
                <a:spcPts val="600"/>
              </a:spcAft>
            </a:pPr>
            <a:endParaRPr lang="en-GB" sz="3000" dirty="0"/>
          </a:p>
          <a:p>
            <a:pPr marL="0" lvl="2">
              <a:spcAft>
                <a:spcPts val="600"/>
              </a:spcAft>
              <a:buFont typeface="Arial" pitchFamily="34" charset="0"/>
              <a:buChar char="•"/>
            </a:pPr>
            <a:r>
              <a:rPr lang="en-GB" sz="3000" dirty="0"/>
              <a:t> They did this by saying things like:</a:t>
            </a:r>
          </a:p>
          <a:p>
            <a:pPr marL="0" lvl="2" algn="ctr"/>
            <a:r>
              <a:rPr lang="en-GB" sz="3200" b="1" dirty="0">
                <a:solidFill>
                  <a:srgbClr val="FF0000"/>
                </a:solidFill>
              </a:rPr>
              <a:t>Study the handout in pairs and try to find things they said to convince him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bldLvl="5"/>
      <p:bldP spid="14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711379" y="0"/>
            <a:ext cx="1432621" cy="1074466"/>
            <a:chOff x="7512957" y="344670"/>
            <a:chExt cx="1432621" cy="1074466"/>
          </a:xfrm>
        </p:grpSpPr>
        <p:pic>
          <p:nvPicPr>
            <p:cNvPr id="4" name="Picture 3" descr="http://www.quran-o-sunnat.com/wp-content/uploads/2015/08/Read-holy-Quran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7512957" y="344670"/>
              <a:ext cx="1432621" cy="107446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7740352" y="476672"/>
              <a:ext cx="936104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541" cmpd="sng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  <a:gradFill flip="none" rotWithShape="1"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16200000" scaled="1"/>
                    <a:tileRect/>
                  </a:gradFill>
                  <a:latin typeface="Apple Chancery" pitchFamily="66" charset="0"/>
                </a:rPr>
                <a:t>QA</a:t>
              </a:r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457200" y="-27384"/>
            <a:ext cx="8229600" cy="99412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Studying Verses 11-15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528" y="548680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GB" sz="3200" b="1" u="sng" dirty="0"/>
              <a:t>Vs 11 – 12: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79512" y="980728"/>
            <a:ext cx="8352928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3000" dirty="0"/>
              <a:t> Referring to Prophet </a:t>
            </a:r>
            <a:r>
              <a:rPr lang="en-GB" sz="3000" dirty="0" err="1"/>
              <a:t>Ya’qub</a:t>
            </a:r>
            <a:r>
              <a:rPr lang="en-GB" sz="3000" dirty="0"/>
              <a:t> (as) with affection</a:t>
            </a:r>
          </a:p>
          <a:p>
            <a:pPr marL="0" lvl="2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3000" dirty="0"/>
              <a:t> Asking what reason he had to not                                       trust them</a:t>
            </a:r>
          </a:p>
          <a:p>
            <a:pPr marL="0" lvl="2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3000" dirty="0"/>
              <a:t> Saying they will look after Prophet                                                     Yusuf (as)</a:t>
            </a:r>
          </a:p>
          <a:p>
            <a:pPr marL="0" lvl="2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3000" dirty="0"/>
              <a:t> Saying that they are strong </a:t>
            </a:r>
          </a:p>
          <a:p>
            <a:pPr marL="0" lvl="2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3000" dirty="0"/>
              <a:t> Saying they wish Prophet Yusuf (as) well </a:t>
            </a:r>
          </a:p>
          <a:p>
            <a:pPr marL="0" lvl="2">
              <a:lnSpc>
                <a:spcPct val="12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GB" sz="3000" dirty="0"/>
              <a:t> Asking him to allow Prophet Yusuf (as) to enjoy himself</a:t>
            </a:r>
          </a:p>
        </p:txBody>
      </p:sp>
      <p:pic>
        <p:nvPicPr>
          <p:cNvPr id="13" name="Picture 2" descr="trust-me-xxaygj.jpg (600×391)"/>
          <p:cNvPicPr>
            <a:picLocks noChangeAspect="1" noChangeArrowheads="1"/>
          </p:cNvPicPr>
          <p:nvPr/>
        </p:nvPicPr>
        <p:blipFill>
          <a:blip r:embed="rId4" cstate="print"/>
          <a:srcRect l="20160" r="19361" b="1393"/>
          <a:stretch>
            <a:fillRect/>
          </a:stretch>
        </p:blipFill>
        <p:spPr bwMode="auto">
          <a:xfrm>
            <a:off x="6084168" y="1772816"/>
            <a:ext cx="2710889" cy="28803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711379" y="0"/>
            <a:ext cx="1432621" cy="1074466"/>
            <a:chOff x="7512957" y="344670"/>
            <a:chExt cx="1432621" cy="1074466"/>
          </a:xfrm>
        </p:grpSpPr>
        <p:pic>
          <p:nvPicPr>
            <p:cNvPr id="4" name="Picture 3" descr="http://www.quran-o-sunnat.com/wp-content/uploads/2015/08/Read-holy-Quran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7512957" y="344670"/>
              <a:ext cx="1432621" cy="107446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7740352" y="476672"/>
              <a:ext cx="936104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541" cmpd="sng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  <a:gradFill flip="none" rotWithShape="1"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16200000" scaled="1"/>
                    <a:tileRect/>
                  </a:gradFill>
                  <a:latin typeface="Apple Chancery" pitchFamily="66" charset="0"/>
                </a:rPr>
                <a:t>QA</a:t>
              </a:r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457200" y="-27384"/>
            <a:ext cx="8229600" cy="99412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Studying Verses 11-15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731306"/>
            <a:ext cx="813690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20000"/>
              </a:lnSpc>
              <a:spcAft>
                <a:spcPts val="1200"/>
              </a:spcAft>
            </a:pPr>
            <a:r>
              <a:rPr lang="en-GB" sz="3000" b="1" u="sng" dirty="0"/>
              <a:t>Extended Learning:</a:t>
            </a:r>
          </a:p>
          <a:p>
            <a:pPr marL="0" lvl="2">
              <a:lnSpc>
                <a:spcPct val="12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sz="3000" dirty="0"/>
              <a:t> The brothers asked Prophet </a:t>
            </a:r>
            <a:r>
              <a:rPr lang="en-GB" sz="3000" dirty="0" err="1"/>
              <a:t>Ya’qub</a:t>
            </a:r>
            <a:r>
              <a:rPr lang="en-GB" sz="3000" dirty="0"/>
              <a:t> (as) to allow Prophet Yusuf (as) to have fun and enjoy himself</a:t>
            </a:r>
            <a:r>
              <a:rPr lang="en-GB" sz="3000" b="1" u="sng" dirty="0"/>
              <a:t> </a:t>
            </a:r>
          </a:p>
          <a:p>
            <a:pPr marL="0" lvl="2">
              <a:lnSpc>
                <a:spcPct val="12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sz="3000" dirty="0"/>
              <a:t> Prophet </a:t>
            </a:r>
            <a:r>
              <a:rPr lang="en-GB" sz="3000" dirty="0" err="1"/>
              <a:t>Ya’qub</a:t>
            </a:r>
            <a:r>
              <a:rPr lang="en-GB" sz="3000" dirty="0"/>
              <a:t> (as) did                                                                 not forbid them or                                                                  Prophet Yusuf (as) from                                                           playing or having fun</a:t>
            </a:r>
          </a:p>
        </p:txBody>
      </p:sp>
      <p:pic>
        <p:nvPicPr>
          <p:cNvPr id="67586" name="Picture 2" descr="https://www.hume.vic.gov.au/files/sharedassets/hume_website/sports_rec/sports_rec_redesign/sports_520x3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81381">
            <a:off x="4084443" y="3060238"/>
            <a:ext cx="4579785" cy="28170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Rectangle 14"/>
          <p:cNvSpPr/>
          <p:nvPr/>
        </p:nvSpPr>
        <p:spPr>
          <a:xfrm>
            <a:off x="251520" y="5626056"/>
            <a:ext cx="4702698" cy="683264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lvl="2">
              <a:lnSpc>
                <a:spcPct val="120000"/>
              </a:lnSpc>
              <a:spcAft>
                <a:spcPts val="1200"/>
              </a:spcAft>
            </a:pPr>
            <a:r>
              <a:rPr lang="en-GB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What does this tell us?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5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79512" y="2996952"/>
            <a:ext cx="8712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GB" sz="2400" b="1" i="1" dirty="0"/>
              <a:t>                                                                      The period when he is in communion with Allah; </a:t>
            </a:r>
            <a:endParaRPr lang="en-US" sz="2800" dirty="0"/>
          </a:p>
        </p:txBody>
      </p:sp>
      <p:grpSp>
        <p:nvGrpSpPr>
          <p:cNvPr id="2" name="Group 2"/>
          <p:cNvGrpSpPr/>
          <p:nvPr/>
        </p:nvGrpSpPr>
        <p:grpSpPr>
          <a:xfrm>
            <a:off x="7711379" y="0"/>
            <a:ext cx="1432621" cy="1074466"/>
            <a:chOff x="7512957" y="344670"/>
            <a:chExt cx="1432621" cy="1074466"/>
          </a:xfrm>
        </p:grpSpPr>
        <p:pic>
          <p:nvPicPr>
            <p:cNvPr id="4" name="Picture 3" descr="http://www.quran-o-sunnat.com/wp-content/uploads/2015/08/Read-holy-Quran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7512957" y="344670"/>
              <a:ext cx="1432621" cy="107446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7740352" y="476672"/>
              <a:ext cx="936104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541" cmpd="sng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  <a:gradFill flip="none" rotWithShape="1"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16200000" scaled="1"/>
                    <a:tileRect/>
                  </a:gradFill>
                  <a:latin typeface="Apple Chancery" pitchFamily="66" charset="0"/>
                </a:rPr>
                <a:t>QA</a:t>
              </a:r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457200" y="-27384"/>
            <a:ext cx="8229600" cy="99412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Studying Verses 11-15</a:t>
            </a:r>
          </a:p>
        </p:txBody>
      </p:sp>
      <p:pic>
        <p:nvPicPr>
          <p:cNvPr id="67586" name="Picture 2" descr="https://www.hume.vic.gov.au/files/sharedassets/hume_website/sports_rec/sports_rec_redesign/sports_520x3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98572">
            <a:off x="855998" y="4576141"/>
            <a:ext cx="3096833" cy="19048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>
          <a:xfrm>
            <a:off x="179512" y="2996952"/>
            <a:ext cx="871296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GB" sz="2400" b="1" i="1" dirty="0"/>
              <a:t>The believer's time has three periods:</a:t>
            </a:r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179512" y="908720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GB" sz="3000" b="1" i="1" dirty="0"/>
              <a:t>Learning Point:</a:t>
            </a:r>
          </a:p>
          <a:p>
            <a:pPr>
              <a:lnSpc>
                <a:spcPct val="100000"/>
              </a:lnSpc>
            </a:pPr>
            <a:r>
              <a:rPr lang="en-US" sz="3000" dirty="0"/>
              <a:t>Recreation and relaxation are recommended in Islam as it has a calming and rejuvenating effect, Imam Ali (as) says: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9512" y="2996952"/>
            <a:ext cx="871296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GB" sz="2400" b="1" i="1" dirty="0"/>
              <a:t>                                                                                                                                                        </a:t>
            </a:r>
          </a:p>
          <a:p>
            <a:pPr marL="0" lvl="1"/>
            <a:endParaRPr lang="en-GB" sz="2400" b="1" i="1" dirty="0"/>
          </a:p>
          <a:p>
            <a:pPr marL="0" lvl="1"/>
            <a:r>
              <a:rPr lang="en-GB" sz="2400" b="1" i="1" dirty="0"/>
              <a:t>                     and the period when he is free to enjoy what is lawful and pleasant. </a:t>
            </a:r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179512" y="2996952"/>
            <a:ext cx="871296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GB" sz="2400" b="1" i="1" dirty="0"/>
              <a:t>                                                                                                                                                                  </a:t>
            </a:r>
          </a:p>
          <a:p>
            <a:pPr marL="0" lvl="1"/>
            <a:r>
              <a:rPr lang="en-GB" sz="2400" b="1" i="1" dirty="0"/>
              <a:t>                                            the period when he manages for his livelihood; </a:t>
            </a:r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4716016" y="4653136"/>
            <a:ext cx="39604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97CC"/>
                </a:solidFill>
              </a:rPr>
              <a:t>This does not mean the three periods are equal in time, but there should be a part for each of them in one’s life.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711379" y="0"/>
            <a:ext cx="1432621" cy="1074466"/>
            <a:chOff x="7512957" y="344670"/>
            <a:chExt cx="1432621" cy="1074466"/>
          </a:xfrm>
        </p:grpSpPr>
        <p:pic>
          <p:nvPicPr>
            <p:cNvPr id="4" name="Picture 3" descr="http://www.quran-o-sunnat.com/wp-content/uploads/2015/08/Read-holy-Quran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7512957" y="344670"/>
              <a:ext cx="1432621" cy="107446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7740352" y="476672"/>
              <a:ext cx="936104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541" cmpd="sng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  <a:gradFill flip="none" rotWithShape="1"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16200000" scaled="1"/>
                    <a:tileRect/>
                  </a:gradFill>
                  <a:latin typeface="Apple Chancery" pitchFamily="66" charset="0"/>
                </a:rPr>
                <a:t>QA</a:t>
              </a:r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457200" y="-27384"/>
            <a:ext cx="8229600" cy="99412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Studying Verses 11-15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528" y="620688"/>
            <a:ext cx="84249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GB" sz="3000" b="1" u="sng" dirty="0"/>
              <a:t>Vs 13 – 14: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9512" y="1124744"/>
            <a:ext cx="8568952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spcAft>
                <a:spcPts val="1800"/>
              </a:spcAft>
              <a:buFont typeface="Arial" pitchFamily="34" charset="0"/>
              <a:buChar char="•"/>
            </a:pPr>
            <a:r>
              <a:rPr lang="en-GB" sz="2600" dirty="0"/>
              <a:t> Prophet </a:t>
            </a:r>
            <a:r>
              <a:rPr lang="en-GB" sz="2600" dirty="0" err="1"/>
              <a:t>Ya`qub</a:t>
            </a:r>
            <a:r>
              <a:rPr lang="en-GB" sz="2600" dirty="0"/>
              <a:t> (as) said he would be </a:t>
            </a:r>
            <a:r>
              <a:rPr lang="en-CA" sz="2600" dirty="0"/>
              <a:t>sad to separate from Prophet Yusuf and that he is afraid that the wolves may eat him if his brothers are careless or get busy playing</a:t>
            </a:r>
            <a:endParaRPr lang="en-GB" sz="2600" dirty="0"/>
          </a:p>
          <a:p>
            <a:pPr marL="0" lvl="2">
              <a:spcAft>
                <a:spcPts val="1800"/>
              </a:spcAft>
              <a:buFont typeface="Arial" pitchFamily="34" charset="0"/>
              <a:buChar char="•"/>
            </a:pPr>
            <a:r>
              <a:rPr lang="en-GB" sz="2600" dirty="0"/>
              <a:t> They persuade him saying that they would keep guard of him and fight off any wolves as they are strong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0145" y="3501008"/>
            <a:ext cx="61020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/>
            <a:r>
              <a:rPr lang="en-GB" sz="2800" b="1" u="sng" dirty="0"/>
              <a:t>Why was Prophet </a:t>
            </a:r>
            <a:r>
              <a:rPr lang="en-GB" sz="2800" b="1" u="sng" dirty="0" err="1"/>
              <a:t>Ya’qub</a:t>
            </a:r>
            <a:r>
              <a:rPr lang="en-GB" sz="2800" b="1" u="sng" dirty="0"/>
              <a:t> (as) reluctant?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411760" y="4005064"/>
            <a:ext cx="4176464" cy="2492896"/>
            <a:chOff x="2411760" y="4005064"/>
            <a:chExt cx="4176464" cy="2492896"/>
          </a:xfrm>
        </p:grpSpPr>
        <p:pic>
          <p:nvPicPr>
            <p:cNvPr id="71682" name="Picture 2" descr="https://s-media-cache-ak0.pinimg.com/originals/bc/d6/06/bcd606d05194782e1c0c1785c22ab898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75856" y="4005064"/>
              <a:ext cx="2286429" cy="2492896"/>
            </a:xfrm>
            <a:prstGeom prst="rect">
              <a:avLst/>
            </a:prstGeom>
            <a:noFill/>
          </p:spPr>
        </p:pic>
        <p:cxnSp>
          <p:nvCxnSpPr>
            <p:cNvPr id="13" name="Straight Connector 12"/>
            <p:cNvCxnSpPr/>
            <p:nvPr/>
          </p:nvCxnSpPr>
          <p:spPr>
            <a:xfrm flipV="1">
              <a:off x="5508104" y="4653136"/>
              <a:ext cx="720080" cy="1440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411760" y="5085184"/>
              <a:ext cx="864096" cy="21602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724128" y="5733256"/>
              <a:ext cx="864096" cy="21602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bldLvl="5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711379" y="0"/>
            <a:ext cx="1432621" cy="1074466"/>
            <a:chOff x="7512957" y="344670"/>
            <a:chExt cx="1432621" cy="1074466"/>
          </a:xfrm>
        </p:grpSpPr>
        <p:pic>
          <p:nvPicPr>
            <p:cNvPr id="4" name="Picture 3" descr="http://www.quran-o-sunnat.com/wp-content/uploads/2015/08/Read-holy-Quran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7512957" y="344670"/>
              <a:ext cx="1432621" cy="107446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7740352" y="476672"/>
              <a:ext cx="936104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4000" b="1" dirty="0">
                  <a:ln w="10541" cmpd="sng">
                    <a:solidFill>
                      <a:schemeClr val="tx1">
                        <a:lumMod val="85000"/>
                        <a:lumOff val="15000"/>
                      </a:schemeClr>
                    </a:solidFill>
                    <a:prstDash val="solid"/>
                  </a:ln>
                  <a:gradFill flip="none" rotWithShape="1"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16200000" scaled="1"/>
                    <a:tileRect/>
                  </a:gradFill>
                  <a:latin typeface="Apple Chancery" pitchFamily="66" charset="0"/>
                </a:rPr>
                <a:t>QA</a:t>
              </a:r>
            </a:p>
          </p:txBody>
        </p:sp>
      </p:grpSp>
      <p:sp>
        <p:nvSpPr>
          <p:cNvPr id="6" name="Title 1"/>
          <p:cNvSpPr txBox="1">
            <a:spLocks/>
          </p:cNvSpPr>
          <p:nvPr/>
        </p:nvSpPr>
        <p:spPr>
          <a:xfrm>
            <a:off x="457200" y="-27384"/>
            <a:ext cx="8229600" cy="99412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Studying Verses 11-15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528" y="404664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en-GB" sz="3200" b="1" u="sng" dirty="0"/>
              <a:t>Vs 15: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51520" y="836712"/>
            <a:ext cx="8496944" cy="408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3000" dirty="0"/>
              <a:t> Prophet </a:t>
            </a:r>
            <a:r>
              <a:rPr lang="en-GB" sz="3000" dirty="0" err="1"/>
              <a:t>Ya’qub</a:t>
            </a:r>
            <a:r>
              <a:rPr lang="en-GB" sz="3000" dirty="0"/>
              <a:t> (as) allows Prophet Yusuf (as) to go with his brothers. </a:t>
            </a:r>
          </a:p>
          <a:p>
            <a:pPr marL="0" lvl="2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3000" dirty="0"/>
              <a:t> Throughout the night they are busy planning what they will do and also worried that their father should not change his mind. </a:t>
            </a:r>
          </a:p>
          <a:p>
            <a:pPr marL="0" lvl="2"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3000" dirty="0"/>
              <a:t> In the morning they prepare for the outing and take Prophet Yusuf (as) with them. </a:t>
            </a:r>
          </a:p>
        </p:txBody>
      </p:sp>
      <p:grpSp>
        <p:nvGrpSpPr>
          <p:cNvPr id="3" name="Group 10"/>
          <p:cNvGrpSpPr/>
          <p:nvPr/>
        </p:nvGrpSpPr>
        <p:grpSpPr>
          <a:xfrm>
            <a:off x="5748131" y="4365104"/>
            <a:ext cx="3072341" cy="2304256"/>
            <a:chOff x="5748131" y="4221088"/>
            <a:chExt cx="3072341" cy="2304256"/>
          </a:xfrm>
        </p:grpSpPr>
        <p:pic>
          <p:nvPicPr>
            <p:cNvPr id="73730" name="Picture 2" descr="https://wwyeshua.files.wordpress.com/2014/05/17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48131" y="4221088"/>
              <a:ext cx="3072341" cy="2304256"/>
            </a:xfrm>
            <a:prstGeom prst="rect">
              <a:avLst/>
            </a:prstGeom>
            <a:noFill/>
          </p:spPr>
        </p:pic>
        <p:sp>
          <p:nvSpPr>
            <p:cNvPr id="10" name="Oval 9"/>
            <p:cNvSpPr/>
            <p:nvPr/>
          </p:nvSpPr>
          <p:spPr>
            <a:xfrm>
              <a:off x="6876256" y="4653136"/>
              <a:ext cx="360040" cy="432048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  <a:softEdge rad="63500"/>
            </a:effectLst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51520" y="5013176"/>
            <a:ext cx="5328592" cy="1163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GB" sz="3000" dirty="0">
                <a:solidFill>
                  <a:prstClr val="black"/>
                </a:solidFill>
              </a:rPr>
              <a:t> Prophet </a:t>
            </a:r>
            <a:r>
              <a:rPr lang="en-GB" sz="3000" dirty="0" err="1">
                <a:solidFill>
                  <a:prstClr val="black"/>
                </a:solidFill>
              </a:rPr>
              <a:t>Ya’qub</a:t>
            </a:r>
            <a:r>
              <a:rPr lang="en-GB" sz="3000" dirty="0">
                <a:solidFill>
                  <a:prstClr val="black"/>
                </a:solidFill>
              </a:rPr>
              <a:t> (as) reminds them of his concerns once again. </a:t>
            </a:r>
            <a:endParaRPr lang="en-GB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bldLvl="5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8856</TotalTime>
  <Words>1037</Words>
  <Application>Microsoft Office PowerPoint</Application>
  <PresentationFormat>On-screen Show (4:3)</PresentationFormat>
  <Paragraphs>115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Apple Chancery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Taskeen Zahra Jaffer</dc:creator>
  <cp:lastModifiedBy>Rumina Hashmani</cp:lastModifiedBy>
  <cp:revision>253</cp:revision>
  <dcterms:created xsi:type="dcterms:W3CDTF">2016-11-17T21:46:31Z</dcterms:created>
  <dcterms:modified xsi:type="dcterms:W3CDTF">2017-02-06T15:58:49Z</dcterms:modified>
</cp:coreProperties>
</file>