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FF7C23-41EE-4315-A427-7AEEF1B8317E}" type="datetimeFigureOut">
              <a:rPr lang="en-US" smtClean="0"/>
              <a:pPr/>
              <a:t>7/25/2017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D795CA-61F5-4F54-B832-838EE23AC22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FF7C23-41EE-4315-A427-7AEEF1B8317E}" type="datetimeFigureOut">
              <a:rPr lang="en-US" smtClean="0"/>
              <a:pPr/>
              <a:t>7/25/2017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D795CA-61F5-4F54-B832-838EE23AC22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FF7C23-41EE-4315-A427-7AEEF1B8317E}" type="datetimeFigureOut">
              <a:rPr lang="en-US" smtClean="0"/>
              <a:pPr/>
              <a:t>7/25/2017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D795CA-61F5-4F54-B832-838EE23AC22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FF7C23-41EE-4315-A427-7AEEF1B8317E}" type="datetimeFigureOut">
              <a:rPr lang="en-US" smtClean="0"/>
              <a:pPr/>
              <a:t>7/25/2017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D795CA-61F5-4F54-B832-838EE23AC22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FF7C23-41EE-4315-A427-7AEEF1B8317E}" type="datetimeFigureOut">
              <a:rPr lang="en-US" smtClean="0"/>
              <a:pPr/>
              <a:t>7/25/2017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D795CA-61F5-4F54-B832-838EE23AC22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FF7C23-41EE-4315-A427-7AEEF1B8317E}" type="datetimeFigureOut">
              <a:rPr lang="en-US" smtClean="0"/>
              <a:pPr/>
              <a:t>7/25/2017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D795CA-61F5-4F54-B832-838EE23AC22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FF7C23-41EE-4315-A427-7AEEF1B8317E}" type="datetimeFigureOut">
              <a:rPr lang="en-US" smtClean="0"/>
              <a:pPr/>
              <a:t>7/25/2017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D795CA-61F5-4F54-B832-838EE23AC22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FF7C23-41EE-4315-A427-7AEEF1B8317E}" type="datetimeFigureOut">
              <a:rPr lang="en-US" smtClean="0"/>
              <a:pPr/>
              <a:t>7/25/2017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D795CA-61F5-4F54-B832-838EE23AC22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FF7C23-41EE-4315-A427-7AEEF1B8317E}" type="datetimeFigureOut">
              <a:rPr lang="en-US" smtClean="0"/>
              <a:pPr/>
              <a:t>7/25/2017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D795CA-61F5-4F54-B832-838EE23AC22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FF7C23-41EE-4315-A427-7AEEF1B8317E}" type="datetimeFigureOut">
              <a:rPr lang="en-US" smtClean="0"/>
              <a:pPr/>
              <a:t>7/25/2017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D795CA-61F5-4F54-B832-838EE23AC22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FF7C23-41EE-4315-A427-7AEEF1B8317E}" type="datetimeFigureOut">
              <a:rPr lang="en-US" smtClean="0"/>
              <a:pPr/>
              <a:t>7/25/2017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D795CA-61F5-4F54-B832-838EE23AC22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F7C23-41EE-4315-A427-7AEEF1B8317E}" type="datetimeFigureOut">
              <a:rPr lang="en-US" smtClean="0"/>
              <a:pPr/>
              <a:t>7/25/2017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795CA-61F5-4F54-B832-838EE23AC22A}"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n>
                  <a:solidFill>
                    <a:srgbClr val="002060"/>
                  </a:solidFill>
                </a:ln>
                <a:effectLst>
                  <a:glow rad="228600">
                    <a:schemeClr val="accent3">
                      <a:satMod val="175000"/>
                      <a:alpha val="40000"/>
                    </a:schemeClr>
                  </a:glow>
                </a:effectLst>
                <a:latin typeface="Algerian" pitchFamily="82" charset="0"/>
              </a:rPr>
              <a:t>Surat al Muzzammil </a:t>
            </a:r>
            <a:endParaRPr lang="en-GB" dirty="0"/>
          </a:p>
        </p:txBody>
      </p:sp>
      <p:sp>
        <p:nvSpPr>
          <p:cNvPr id="3" name="Subtitle 2"/>
          <p:cNvSpPr>
            <a:spLocks noGrp="1"/>
          </p:cNvSpPr>
          <p:nvPr>
            <p:ph type="subTitle" idx="1"/>
          </p:nvPr>
        </p:nvSpPr>
        <p:spPr/>
        <p:txBody>
          <a:bodyPr/>
          <a:lstStyle/>
          <a:p>
            <a:r>
              <a:rPr lang="en-GB" i="1" dirty="0" smtClean="0">
                <a:solidFill>
                  <a:schemeClr val="tx1"/>
                </a:solidFill>
              </a:rPr>
              <a:t>Lesson 8 </a:t>
            </a:r>
            <a:endParaRPr lang="en-GB" i="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Lesson Plan</a:t>
            </a:r>
            <a:endParaRPr lang="en-GB" i="1" dirty="0"/>
          </a:p>
        </p:txBody>
      </p:sp>
      <p:sp>
        <p:nvSpPr>
          <p:cNvPr id="3" name="Content Placeholder 2"/>
          <p:cNvSpPr>
            <a:spLocks noGrp="1"/>
          </p:cNvSpPr>
          <p:nvPr>
            <p:ph idx="1"/>
          </p:nvPr>
        </p:nvSpPr>
        <p:spPr/>
        <p:txBody>
          <a:bodyPr>
            <a:normAutofit/>
          </a:bodyPr>
          <a:lstStyle/>
          <a:p>
            <a:pPr marL="514350" indent="-514350">
              <a:buFont typeface="Wingdings" pitchFamily="2" charset="2"/>
              <a:buChar char="q"/>
            </a:pPr>
            <a:r>
              <a:rPr lang="en-GB" dirty="0"/>
              <a:t> </a:t>
            </a:r>
            <a:r>
              <a:rPr lang="en-GB" dirty="0" smtClean="0"/>
              <a:t> Objectives </a:t>
            </a:r>
          </a:p>
          <a:p>
            <a:pPr marL="514350" indent="-514350">
              <a:buFont typeface="Wingdings" pitchFamily="2" charset="2"/>
              <a:buChar char="q"/>
            </a:pPr>
            <a:endParaRPr lang="en-GB" dirty="0"/>
          </a:p>
          <a:p>
            <a:pPr marL="514350" indent="-514350">
              <a:buFont typeface="Wingdings" pitchFamily="2" charset="2"/>
              <a:buChar char="q"/>
            </a:pPr>
            <a:r>
              <a:rPr lang="en-GB" dirty="0" smtClean="0"/>
              <a:t>Tafsir of verse 20</a:t>
            </a:r>
          </a:p>
          <a:p>
            <a:pPr marL="514350" indent="-514350">
              <a:buNone/>
            </a:pPr>
            <a:endParaRPr lang="en-GB" dirty="0"/>
          </a:p>
          <a:p>
            <a:pPr marL="514350" indent="-514350">
              <a:buFont typeface="Wingdings" pitchFamily="2" charset="2"/>
              <a:buChar char="q"/>
            </a:pPr>
            <a:r>
              <a:rPr lang="en-GB" dirty="0" smtClean="0"/>
              <a:t>Activity</a:t>
            </a:r>
          </a:p>
          <a:p>
            <a:pPr marL="514350" indent="-514350">
              <a:buFont typeface="Wingdings" pitchFamily="2" charset="2"/>
              <a:buChar char="q"/>
            </a:pPr>
            <a:endParaRPr lang="en-GB" dirty="0"/>
          </a:p>
          <a:p>
            <a:pPr marL="514350" indent="-514350">
              <a:buFont typeface="Wingdings" pitchFamily="2" charset="2"/>
              <a:buChar char="q"/>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Objectives   </a:t>
            </a:r>
            <a:endParaRPr lang="en-GB" i="1" dirty="0"/>
          </a:p>
        </p:txBody>
      </p:sp>
      <p:sp>
        <p:nvSpPr>
          <p:cNvPr id="3" name="Content Placeholder 2"/>
          <p:cNvSpPr>
            <a:spLocks noGrp="1"/>
          </p:cNvSpPr>
          <p:nvPr>
            <p:ph idx="1"/>
          </p:nvPr>
        </p:nvSpPr>
        <p:spPr>
          <a:xfrm>
            <a:off x="285720" y="1928802"/>
            <a:ext cx="8229600" cy="4525963"/>
          </a:xfrm>
        </p:spPr>
        <p:txBody>
          <a:bodyPr>
            <a:normAutofit lnSpcReduction="10000"/>
          </a:bodyPr>
          <a:lstStyle/>
          <a:p>
            <a:pPr marL="514350" indent="-514350" algn="ctr">
              <a:buNone/>
            </a:pPr>
            <a:r>
              <a:rPr lang="en-GB" smtClean="0"/>
              <a:t>To reflect on </a:t>
            </a:r>
            <a:endParaRPr lang="en-GB" dirty="0" smtClean="0"/>
          </a:p>
          <a:p>
            <a:pPr marL="514350" indent="-514350">
              <a:buFont typeface="+mj-lt"/>
              <a:buAutoNum type="arabicPeriod"/>
            </a:pPr>
            <a:endParaRPr lang="en-GB" dirty="0" smtClean="0"/>
          </a:p>
          <a:p>
            <a:pPr marL="514350" indent="-514350">
              <a:buFont typeface="+mj-lt"/>
              <a:buAutoNum type="arabicPeriod"/>
            </a:pPr>
            <a:r>
              <a:rPr lang="en-GB" dirty="0" smtClean="0"/>
              <a:t>What </a:t>
            </a:r>
            <a:r>
              <a:rPr lang="en-GB" dirty="0"/>
              <a:t>are the purposes of commands</a:t>
            </a:r>
            <a:r>
              <a:rPr lang="en-GB" dirty="0" smtClean="0"/>
              <a:t>?</a:t>
            </a:r>
          </a:p>
          <a:p>
            <a:pPr marL="514350" indent="-514350">
              <a:buFont typeface="+mj-lt"/>
              <a:buAutoNum type="arabicPeriod"/>
            </a:pPr>
            <a:endParaRPr lang="en-GB" dirty="0"/>
          </a:p>
          <a:p>
            <a:pPr marL="514350" indent="-514350">
              <a:buFont typeface="+mj-lt"/>
              <a:buAutoNum type="arabicPeriod"/>
            </a:pPr>
            <a:r>
              <a:rPr lang="en-GB" dirty="0" smtClean="0"/>
              <a:t> How </a:t>
            </a:r>
            <a:r>
              <a:rPr lang="en-GB" dirty="0"/>
              <a:t>do I get closer to Allah (swt</a:t>
            </a:r>
            <a:r>
              <a:rPr lang="en-GB" dirty="0" smtClean="0"/>
              <a:t>)?</a:t>
            </a:r>
          </a:p>
          <a:p>
            <a:pPr marL="514350" indent="-514350">
              <a:buFont typeface="+mj-lt"/>
              <a:buAutoNum type="arabicPeriod"/>
            </a:pPr>
            <a:endParaRPr lang="en-GB" dirty="0"/>
          </a:p>
          <a:p>
            <a:pPr marL="514350" indent="-514350">
              <a:buFont typeface="+mj-lt"/>
              <a:buAutoNum type="arabicPeriod"/>
            </a:pPr>
            <a:r>
              <a:rPr lang="en-GB" dirty="0"/>
              <a:t> </a:t>
            </a:r>
            <a:r>
              <a:rPr lang="en-GB" dirty="0" smtClean="0"/>
              <a:t>Does </a:t>
            </a:r>
            <a:r>
              <a:rPr lang="en-GB" dirty="0"/>
              <a:t>Allah (swt) know me more </a:t>
            </a:r>
            <a:r>
              <a:rPr lang="en-GB" dirty="0" smtClean="0"/>
              <a:t>than I know myself?</a:t>
            </a:r>
            <a:endParaRPr lang="en-GB" dirty="0"/>
          </a:p>
          <a:p>
            <a:pPr>
              <a:buNone/>
            </a:pPr>
            <a:endParaRPr lang="en-GB" dirty="0" smtClean="0"/>
          </a:p>
        </p:txBody>
      </p:sp>
      <p:pic>
        <p:nvPicPr>
          <p:cNvPr id="5" name="Picture 4" descr="C:\Users\Sajida\AppData\Local\Microsoft\Windows\INetCache\IE\QID3TMO3\Sprout_Lightbulb[1].jpg"/>
          <p:cNvPicPr/>
          <p:nvPr/>
        </p:nvPicPr>
        <p:blipFill>
          <a:blip r:embed="rId2" cstate="print"/>
          <a:srcRect/>
          <a:stretch>
            <a:fillRect/>
          </a:stretch>
        </p:blipFill>
        <p:spPr bwMode="auto">
          <a:xfrm>
            <a:off x="642910" y="142852"/>
            <a:ext cx="1428760" cy="14287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Verse 20 </a:t>
            </a:r>
            <a:endParaRPr lang="en-GB" dirty="0"/>
          </a:p>
        </p:txBody>
      </p:sp>
      <p:sp>
        <p:nvSpPr>
          <p:cNvPr id="3" name="Content Placeholder 2"/>
          <p:cNvSpPr>
            <a:spLocks noGrp="1"/>
          </p:cNvSpPr>
          <p:nvPr>
            <p:ph idx="1"/>
          </p:nvPr>
        </p:nvSpPr>
        <p:spPr/>
        <p:txBody>
          <a:bodyPr>
            <a:normAutofit fontScale="92500" lnSpcReduction="20000"/>
          </a:bodyPr>
          <a:lstStyle/>
          <a:p>
            <a:r>
              <a:rPr lang="en-GB" dirty="0"/>
              <a:t>This verse is warning Muslims against being arrogant, by doing good deeds. These good deeds are praying nightly prayers, recitation of the Qur’anic </a:t>
            </a:r>
            <a:r>
              <a:rPr lang="en-GB" dirty="0" smtClean="0"/>
              <a:t>verses etc</a:t>
            </a:r>
          </a:p>
          <a:p>
            <a:endParaRPr lang="en-GB" dirty="0"/>
          </a:p>
          <a:p>
            <a:r>
              <a:rPr lang="en-GB" dirty="0"/>
              <a:t>The beginning of the verse states that calculating such measurements is hard and beyond our abilities, we may stand in prayer, establish canonical prayers and recite Qur’anic verses as much as it is convenient for you – in particular if we are on a journey or sick.</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Verse 20</a:t>
            </a:r>
            <a:endParaRPr lang="en-GB" dirty="0"/>
          </a:p>
        </p:txBody>
      </p:sp>
      <p:sp>
        <p:nvSpPr>
          <p:cNvPr id="3" name="Content Placeholder 2"/>
          <p:cNvSpPr>
            <a:spLocks noGrp="1"/>
          </p:cNvSpPr>
          <p:nvPr>
            <p:ph idx="1"/>
          </p:nvPr>
        </p:nvSpPr>
        <p:spPr/>
        <p:txBody>
          <a:bodyPr>
            <a:normAutofit fontScale="92500" lnSpcReduction="20000"/>
          </a:bodyPr>
          <a:lstStyle/>
          <a:p>
            <a:r>
              <a:rPr lang="en-GB" dirty="0"/>
              <a:t>Travelling and Jihad are also mentioned in the verse. Travelling for commerce is worldly and Jihad is for the hereafter. </a:t>
            </a:r>
            <a:endParaRPr lang="en-GB" dirty="0" smtClean="0"/>
          </a:p>
          <a:p>
            <a:endParaRPr lang="en-GB" dirty="0"/>
          </a:p>
          <a:p>
            <a:r>
              <a:rPr lang="en-GB" dirty="0"/>
              <a:t>Reciting the Qur’an is not a religious obligation but is highly </a:t>
            </a:r>
            <a:r>
              <a:rPr lang="en-GB" dirty="0" smtClean="0"/>
              <a:t>recommended </a:t>
            </a:r>
            <a:r>
              <a:rPr lang="en-GB" dirty="0"/>
              <a:t>It is also important to note that commands from Allah (swt) are harmonious with human capacities and they never entail hardships. For example, the sick are not supposed to fast but help the poor by paying a certain amount of money. </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Verse 20</a:t>
            </a:r>
            <a:endParaRPr lang="en-GB" dirty="0"/>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q"/>
            </a:pPr>
            <a:r>
              <a:rPr lang="en-GB" dirty="0"/>
              <a:t>There are four commands mentioned in this verse. These commands are; </a:t>
            </a:r>
          </a:p>
          <a:p>
            <a:pPr marL="514350" lvl="0" indent="-514350" algn="just">
              <a:buFont typeface="+mj-lt"/>
              <a:buAutoNum type="arabicPeriod"/>
            </a:pPr>
            <a:r>
              <a:rPr lang="en-GB" dirty="0"/>
              <a:t>Maintain the prayer </a:t>
            </a:r>
          </a:p>
          <a:p>
            <a:pPr marL="514350" lvl="0" indent="-514350" algn="just">
              <a:buFont typeface="+mj-lt"/>
              <a:buAutoNum type="arabicPeriod"/>
            </a:pPr>
            <a:r>
              <a:rPr lang="en-GB" dirty="0"/>
              <a:t>Pay the zakat and lend Allah with a good loan</a:t>
            </a:r>
          </a:p>
          <a:p>
            <a:pPr marL="514350" lvl="0" indent="-514350" algn="just">
              <a:buFont typeface="+mj-lt"/>
              <a:buAutoNum type="arabicPeriod"/>
            </a:pPr>
            <a:r>
              <a:rPr lang="en-GB" dirty="0"/>
              <a:t>Plead to Allah (swt) for forgiveness</a:t>
            </a:r>
          </a:p>
          <a:p>
            <a:pPr marL="514350" lvl="0" indent="-514350" algn="just">
              <a:buFont typeface="+mj-lt"/>
              <a:buAutoNum type="arabicPeriod"/>
            </a:pPr>
            <a:r>
              <a:rPr lang="en-GB" dirty="0"/>
              <a:t>Recitation of the Qur’an</a:t>
            </a:r>
          </a:p>
          <a:p>
            <a:pPr>
              <a:buNone/>
            </a:pPr>
            <a:endParaRPr lang="en-GB" dirty="0" smtClean="0"/>
          </a:p>
          <a:p>
            <a:pPr>
              <a:buFont typeface="Wingdings" pitchFamily="2" charset="2"/>
              <a:buChar char="q"/>
            </a:pPr>
            <a:r>
              <a:rPr lang="en-GB" dirty="0" smtClean="0"/>
              <a:t>This </a:t>
            </a:r>
            <a:r>
              <a:rPr lang="en-GB" dirty="0"/>
              <a:t>is a perfect plan for self purification that a believer can practice. </a:t>
            </a:r>
            <a:endParaRPr lang="en-GB" dirty="0" smtClean="0"/>
          </a:p>
          <a:p>
            <a:pPr>
              <a:buFont typeface="Wingdings" pitchFamily="2" charset="2"/>
              <a:buChar char="q"/>
            </a:pPr>
            <a:endParaRPr lang="en-GB" dirty="0"/>
          </a:p>
          <a:p>
            <a:pPr>
              <a:buFont typeface="Wingdings" pitchFamily="2" charset="2"/>
              <a:buChar char="q"/>
            </a:pPr>
            <a:r>
              <a:rPr lang="en-GB" dirty="0"/>
              <a:t>The </a:t>
            </a:r>
            <a:r>
              <a:rPr lang="en-GB" dirty="0" err="1"/>
              <a:t>phrase</a:t>
            </a:r>
            <a:r>
              <a:rPr lang="en-GB" i="1" dirty="0" err="1"/>
              <a:t>“and</a:t>
            </a:r>
            <a:r>
              <a:rPr lang="en-GB" i="1" dirty="0"/>
              <a:t> lend Allah with a good loan”</a:t>
            </a:r>
            <a:r>
              <a:rPr lang="en-GB" dirty="0"/>
              <a:t> – Allah (swt) urges the believers to expend and make sacrifices in His cause and collect good deeds by doing such noble deeds to attain perfection.</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Relevant verses</a:t>
            </a:r>
            <a:endParaRPr lang="en-GB" dirty="0"/>
          </a:p>
        </p:txBody>
      </p:sp>
      <p:sp>
        <p:nvSpPr>
          <p:cNvPr id="3" name="Content Placeholder 2"/>
          <p:cNvSpPr>
            <a:spLocks noGrp="1"/>
          </p:cNvSpPr>
          <p:nvPr>
            <p:ph idx="1"/>
          </p:nvPr>
        </p:nvSpPr>
        <p:spPr/>
        <p:txBody>
          <a:bodyPr/>
          <a:lstStyle/>
          <a:p>
            <a:pPr>
              <a:buNone/>
            </a:pPr>
            <a:r>
              <a:rPr lang="ar-IQ" dirty="0"/>
              <a:t>ءَأَشۡفَقۡتُمۡ أَن تُقَدِّمُواْ بَيۡنَ يَدَىۡ نَجۡوَٮٰكُمۡ صَدَقَـٰتٍ۬‌ۚ فَإِذۡ لَمۡ تَفۡعَلُواْ وَتَابَ ٱللَّهُ عَلَيۡكُمۡ فَأَقِيمُواْ ٱلصَّلَوٰةَ وَءَاتُواْ ٱلزَّكَوٰةَ وَأَطِيعُواْ ٱللَّهَ </a:t>
            </a:r>
            <a:endParaRPr lang="en-GB" dirty="0" smtClean="0"/>
          </a:p>
          <a:p>
            <a:pPr>
              <a:buNone/>
            </a:pPr>
            <a:r>
              <a:rPr lang="ar-IQ" smtClean="0"/>
              <a:t>وَرَسُولَهُ</a:t>
            </a:r>
            <a:r>
              <a:rPr lang="ar-IQ" dirty="0"/>
              <a:t> ۥ‌ۚ وَٱللَّهُ خَبِيرُۢ بِمَا تَعۡمَلُونَ</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 </a:t>
            </a:r>
            <a:endParaRPr lang="en-GB" dirty="0"/>
          </a:p>
        </p:txBody>
      </p:sp>
      <p:sp>
        <p:nvSpPr>
          <p:cNvPr id="3" name="Content Placeholder 2"/>
          <p:cNvSpPr>
            <a:spLocks noGrp="1"/>
          </p:cNvSpPr>
          <p:nvPr>
            <p:ph idx="1"/>
          </p:nvPr>
        </p:nvSpPr>
        <p:spPr/>
        <p:txBody>
          <a:bodyPr>
            <a:normAutofit fontScale="92500" lnSpcReduction="10000"/>
          </a:bodyPr>
          <a:lstStyle/>
          <a:p>
            <a:endParaRPr lang="en-GB" dirty="0" smtClean="0"/>
          </a:p>
          <a:p>
            <a:r>
              <a:rPr lang="en-GB" dirty="0" smtClean="0"/>
              <a:t>Draw a tree </a:t>
            </a:r>
          </a:p>
          <a:p>
            <a:endParaRPr lang="en-GB" dirty="0" smtClean="0"/>
          </a:p>
          <a:p>
            <a:r>
              <a:rPr lang="en-GB" dirty="0" err="1" smtClean="0"/>
              <a:t>Usul</a:t>
            </a:r>
            <a:r>
              <a:rPr lang="en-GB" dirty="0" smtClean="0"/>
              <a:t> al </a:t>
            </a:r>
            <a:r>
              <a:rPr lang="en-GB" dirty="0" err="1" smtClean="0"/>
              <a:t>Deen</a:t>
            </a:r>
            <a:r>
              <a:rPr lang="en-GB" dirty="0" smtClean="0"/>
              <a:t> – </a:t>
            </a:r>
            <a:r>
              <a:rPr lang="en-GB" dirty="0" err="1" smtClean="0"/>
              <a:t>Tawheed</a:t>
            </a:r>
            <a:r>
              <a:rPr lang="en-GB" dirty="0" smtClean="0"/>
              <a:t>, Adalah, </a:t>
            </a:r>
            <a:r>
              <a:rPr lang="en-GB" dirty="0" err="1" smtClean="0"/>
              <a:t>Nabuwwah</a:t>
            </a:r>
            <a:r>
              <a:rPr lang="en-GB" dirty="0" smtClean="0"/>
              <a:t>, </a:t>
            </a:r>
            <a:r>
              <a:rPr lang="en-GB" dirty="0" err="1" smtClean="0"/>
              <a:t>Imamat</a:t>
            </a:r>
            <a:r>
              <a:rPr lang="en-GB" dirty="0" smtClean="0"/>
              <a:t> and </a:t>
            </a:r>
            <a:r>
              <a:rPr lang="en-GB" dirty="0" err="1" smtClean="0"/>
              <a:t>Ma’ad</a:t>
            </a:r>
            <a:endParaRPr lang="en-GB" dirty="0" smtClean="0"/>
          </a:p>
          <a:p>
            <a:endParaRPr lang="en-GB" dirty="0" smtClean="0"/>
          </a:p>
          <a:p>
            <a:r>
              <a:rPr lang="en-GB" dirty="0" err="1" smtClean="0"/>
              <a:t>Furu</a:t>
            </a:r>
            <a:r>
              <a:rPr lang="en-GB" dirty="0" smtClean="0"/>
              <a:t> al </a:t>
            </a:r>
            <a:r>
              <a:rPr lang="en-GB" dirty="0" err="1" smtClean="0"/>
              <a:t>Deen</a:t>
            </a:r>
            <a:r>
              <a:rPr lang="en-GB" dirty="0" smtClean="0"/>
              <a:t>  - </a:t>
            </a:r>
            <a:r>
              <a:rPr lang="en-GB" dirty="0" err="1" smtClean="0"/>
              <a:t>Salaah</a:t>
            </a:r>
            <a:r>
              <a:rPr lang="en-GB" dirty="0" smtClean="0"/>
              <a:t>, </a:t>
            </a:r>
            <a:r>
              <a:rPr lang="en-GB" dirty="0" err="1" smtClean="0"/>
              <a:t>Sawm</a:t>
            </a:r>
            <a:r>
              <a:rPr lang="en-GB" dirty="0" smtClean="0"/>
              <a:t>, Hajj, </a:t>
            </a:r>
            <a:r>
              <a:rPr lang="en-GB" dirty="0" err="1" smtClean="0"/>
              <a:t>Zakaah</a:t>
            </a:r>
            <a:r>
              <a:rPr lang="en-GB" dirty="0" smtClean="0"/>
              <a:t>, </a:t>
            </a:r>
            <a:r>
              <a:rPr lang="en-GB" dirty="0" err="1" smtClean="0"/>
              <a:t>Khums</a:t>
            </a:r>
            <a:r>
              <a:rPr lang="en-GB" dirty="0" smtClean="0"/>
              <a:t>, </a:t>
            </a:r>
            <a:r>
              <a:rPr lang="en-GB" dirty="0" err="1" smtClean="0"/>
              <a:t>Jihaad</a:t>
            </a:r>
            <a:r>
              <a:rPr lang="en-GB" dirty="0" smtClean="0"/>
              <a:t>, </a:t>
            </a:r>
            <a:r>
              <a:rPr lang="en-GB" dirty="0" err="1" smtClean="0"/>
              <a:t>Amr</a:t>
            </a:r>
            <a:r>
              <a:rPr lang="en-GB" dirty="0" smtClean="0"/>
              <a:t> al bil </a:t>
            </a:r>
            <a:r>
              <a:rPr lang="en-GB" dirty="0" err="1" smtClean="0"/>
              <a:t>Ma’roof</a:t>
            </a:r>
            <a:r>
              <a:rPr lang="en-GB" dirty="0" smtClean="0"/>
              <a:t>, </a:t>
            </a:r>
            <a:r>
              <a:rPr lang="en-GB" dirty="0" err="1" smtClean="0"/>
              <a:t>Nahi</a:t>
            </a:r>
            <a:r>
              <a:rPr lang="en-GB" dirty="0" smtClean="0"/>
              <a:t> </a:t>
            </a:r>
            <a:r>
              <a:rPr lang="en-GB" dirty="0" err="1" smtClean="0"/>
              <a:t>anil</a:t>
            </a:r>
            <a:r>
              <a:rPr lang="en-GB" dirty="0" smtClean="0"/>
              <a:t> </a:t>
            </a:r>
            <a:r>
              <a:rPr lang="en-GB" dirty="0" err="1" smtClean="0"/>
              <a:t>Munkar</a:t>
            </a:r>
            <a:r>
              <a:rPr lang="en-GB" dirty="0" smtClean="0"/>
              <a:t>, </a:t>
            </a:r>
            <a:r>
              <a:rPr lang="en-GB" dirty="0" err="1" smtClean="0"/>
              <a:t>Tawallah</a:t>
            </a:r>
            <a:r>
              <a:rPr lang="en-GB" dirty="0" smtClean="0"/>
              <a:t> and </a:t>
            </a:r>
            <a:r>
              <a:rPr lang="en-GB" dirty="0" err="1" smtClean="0"/>
              <a:t>Tabarrah</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781</TotalTime>
  <Words>371</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Surat al Muzzammil </vt:lpstr>
      <vt:lpstr>Lesson Plan</vt:lpstr>
      <vt:lpstr>Objectives   </vt:lpstr>
      <vt:lpstr>Verse 20 </vt:lpstr>
      <vt:lpstr>Verse 20</vt:lpstr>
      <vt:lpstr>Verse 20</vt:lpstr>
      <vt:lpstr>Relevant verses</vt:lpstr>
      <vt:lpstr>Activity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Surat al Muzzammil </dc:title>
  <dc:creator>Sajida Rehmatulla</dc:creator>
  <cp:lastModifiedBy>Sajida Rehmatulla</cp:lastModifiedBy>
  <cp:revision>5</cp:revision>
  <dcterms:created xsi:type="dcterms:W3CDTF">2017-07-20T07:13:26Z</dcterms:created>
  <dcterms:modified xsi:type="dcterms:W3CDTF">2017-07-25T20:44:34Z</dcterms:modified>
</cp:coreProperties>
</file>