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87CB3D-BF38-4A72-A97A-AC6C7895DB4F}"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7CB3D-BF38-4A72-A97A-AC6C7895DB4F}"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7CB3D-BF38-4A72-A97A-AC6C7895DB4F}"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87CB3D-BF38-4A72-A97A-AC6C7895DB4F}"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7CB3D-BF38-4A72-A97A-AC6C7895DB4F}"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87CB3D-BF38-4A72-A97A-AC6C7895DB4F}"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87CB3D-BF38-4A72-A97A-AC6C7895DB4F}" type="datetimeFigureOut">
              <a:rPr lang="en-US" smtClean="0"/>
              <a:pPr/>
              <a:t>7/25/2017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87CB3D-BF38-4A72-A97A-AC6C7895DB4F}" type="datetimeFigureOut">
              <a:rPr lang="en-US" smtClean="0"/>
              <a:pPr/>
              <a:t>7/25/2017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7CB3D-BF38-4A72-A97A-AC6C7895DB4F}" type="datetimeFigureOut">
              <a:rPr lang="en-US" smtClean="0"/>
              <a:pPr/>
              <a:t>7/25/2017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7CB3D-BF38-4A72-A97A-AC6C7895DB4F}"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7CB3D-BF38-4A72-A97A-AC6C7895DB4F}"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34C6DD-48EA-4649-8B51-7144A547EFA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7CB3D-BF38-4A72-A97A-AC6C7895DB4F}" type="datetimeFigureOut">
              <a:rPr lang="en-US" smtClean="0"/>
              <a:pPr/>
              <a:t>7/25/2017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4C6DD-48EA-4649-8B51-7144A547EFA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n>
                  <a:solidFill>
                    <a:srgbClr val="002060"/>
                  </a:solidFill>
                </a:ln>
                <a:effectLst>
                  <a:glow rad="228600">
                    <a:schemeClr val="accent3">
                      <a:satMod val="175000"/>
                      <a:alpha val="40000"/>
                    </a:schemeClr>
                  </a:glow>
                </a:effectLst>
                <a:latin typeface="Algerian" pitchFamily="82" charset="0"/>
              </a:rPr>
              <a:t>Surat al Muzzammil </a:t>
            </a:r>
            <a:endParaRPr lang="en-GB" dirty="0"/>
          </a:p>
        </p:txBody>
      </p:sp>
      <p:sp>
        <p:nvSpPr>
          <p:cNvPr id="3" name="Subtitle 2"/>
          <p:cNvSpPr>
            <a:spLocks noGrp="1"/>
          </p:cNvSpPr>
          <p:nvPr>
            <p:ph type="subTitle" idx="1"/>
          </p:nvPr>
        </p:nvSpPr>
        <p:spPr/>
        <p:txBody>
          <a:bodyPr/>
          <a:lstStyle/>
          <a:p>
            <a:r>
              <a:rPr lang="en-GB" i="1" dirty="0" smtClean="0"/>
              <a:t>Lesson Seven </a:t>
            </a:r>
            <a:endParaRPr lang="en-GB"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Activity</a:t>
            </a:r>
            <a:endParaRPr lang="en-GB" i="1" dirty="0"/>
          </a:p>
        </p:txBody>
      </p:sp>
      <p:sp>
        <p:nvSpPr>
          <p:cNvPr id="3" name="Content Placeholder 2"/>
          <p:cNvSpPr>
            <a:spLocks noGrp="1"/>
          </p:cNvSpPr>
          <p:nvPr>
            <p:ph idx="1"/>
          </p:nvPr>
        </p:nvSpPr>
        <p:spPr/>
        <p:txBody>
          <a:bodyPr/>
          <a:lstStyle/>
          <a:p>
            <a:pPr>
              <a:buFont typeface="Wingdings" pitchFamily="2" charset="2"/>
              <a:buChar char="q"/>
            </a:pPr>
            <a:r>
              <a:rPr lang="en-GB" dirty="0"/>
              <a:t>We often recite the </a:t>
            </a:r>
            <a:r>
              <a:rPr lang="en-GB" dirty="0" err="1"/>
              <a:t>Munajat</a:t>
            </a:r>
            <a:r>
              <a:rPr lang="en-GB" dirty="0"/>
              <a:t> of Imam Ali (as) on the eve of 19</a:t>
            </a:r>
            <a:r>
              <a:rPr lang="en-GB" baseline="30000" dirty="0"/>
              <a:t>th</a:t>
            </a:r>
            <a:r>
              <a:rPr lang="en-GB" dirty="0"/>
              <a:t> of the Holy Month of </a:t>
            </a:r>
            <a:r>
              <a:rPr lang="en-GB" dirty="0" err="1"/>
              <a:t>Ramadhan</a:t>
            </a:r>
            <a:r>
              <a:rPr lang="en-GB" dirty="0"/>
              <a:t> (</a:t>
            </a:r>
            <a:r>
              <a:rPr lang="en-GB" dirty="0" err="1"/>
              <a:t>laylatulQadr</a:t>
            </a:r>
            <a:r>
              <a:rPr lang="en-GB" dirty="0"/>
              <a:t>). </a:t>
            </a:r>
            <a:endParaRPr lang="en-GB" dirty="0" smtClean="0"/>
          </a:p>
          <a:p>
            <a:pPr>
              <a:buFont typeface="Wingdings" pitchFamily="2" charset="2"/>
              <a:buChar char="q"/>
            </a:pPr>
            <a:endParaRPr lang="en-GB" dirty="0"/>
          </a:p>
          <a:p>
            <a:pPr>
              <a:buFont typeface="Wingdings" pitchFamily="2" charset="2"/>
              <a:buChar char="q"/>
            </a:pPr>
            <a:r>
              <a:rPr lang="en-GB" dirty="0"/>
              <a:t>Look at the translation of this </a:t>
            </a:r>
            <a:r>
              <a:rPr lang="en-GB" dirty="0" err="1"/>
              <a:t>Munajaat</a:t>
            </a:r>
            <a:r>
              <a:rPr lang="en-GB" dirty="0"/>
              <a:t>. </a:t>
            </a:r>
            <a:endParaRPr lang="en-GB" dirty="0" smtClean="0"/>
          </a:p>
          <a:p>
            <a:pPr>
              <a:buFont typeface="Wingdings" pitchFamily="2" charset="2"/>
              <a:buChar char="q"/>
            </a:pPr>
            <a:endParaRPr lang="en-GB" dirty="0"/>
          </a:p>
          <a:p>
            <a:pPr>
              <a:buFont typeface="Wingdings" pitchFamily="2" charset="2"/>
              <a:buChar char="q"/>
            </a:pPr>
            <a:r>
              <a:rPr lang="en-GB" dirty="0"/>
              <a:t>How does Imam Ali (as) describe the Day of Resurrection?</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Lesson Plan</a:t>
            </a:r>
            <a:endParaRPr lang="en-GB" i="1"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GB" dirty="0"/>
              <a:t> </a:t>
            </a:r>
            <a:r>
              <a:rPr lang="en-GB" dirty="0" smtClean="0"/>
              <a:t>Objectives  </a:t>
            </a:r>
          </a:p>
          <a:p>
            <a:pPr>
              <a:buFont typeface="Wingdings" pitchFamily="2" charset="2"/>
              <a:buChar char="q"/>
            </a:pPr>
            <a:endParaRPr lang="en-GB" dirty="0"/>
          </a:p>
          <a:p>
            <a:pPr>
              <a:buFont typeface="Wingdings" pitchFamily="2" charset="2"/>
              <a:buChar char="q"/>
            </a:pPr>
            <a:r>
              <a:rPr lang="en-GB" dirty="0" smtClean="0"/>
              <a:t>Tafsir of verses 17, 18 and 19</a:t>
            </a:r>
          </a:p>
          <a:p>
            <a:pPr>
              <a:buFont typeface="Wingdings" pitchFamily="2" charset="2"/>
              <a:buChar char="q"/>
            </a:pPr>
            <a:endParaRPr lang="en-GB" dirty="0"/>
          </a:p>
          <a:p>
            <a:pPr>
              <a:buFont typeface="Wingdings" pitchFamily="2" charset="2"/>
              <a:buChar char="q"/>
            </a:pPr>
            <a:r>
              <a:rPr lang="en-GB" dirty="0" smtClean="0"/>
              <a:t>Relevant Verses and ahadith</a:t>
            </a:r>
          </a:p>
          <a:p>
            <a:pPr>
              <a:buFont typeface="Wingdings" pitchFamily="2" charset="2"/>
              <a:buChar char="q"/>
            </a:pPr>
            <a:endParaRPr lang="en-GB" dirty="0" smtClean="0"/>
          </a:p>
          <a:p>
            <a:pPr>
              <a:buFont typeface="Wingdings" pitchFamily="2" charset="2"/>
              <a:buChar char="q"/>
            </a:pPr>
            <a:r>
              <a:rPr lang="en-GB" dirty="0" smtClean="0"/>
              <a:t>Important lessons</a:t>
            </a:r>
          </a:p>
          <a:p>
            <a:pPr>
              <a:buFont typeface="Wingdings" pitchFamily="2" charset="2"/>
              <a:buChar char="q"/>
            </a:pPr>
            <a:endParaRPr lang="en-GB" dirty="0"/>
          </a:p>
          <a:p>
            <a:pPr>
              <a:buFont typeface="Wingdings" pitchFamily="2" charset="2"/>
              <a:buChar char="q"/>
            </a:pPr>
            <a:r>
              <a:rPr lang="en-GB" dirty="0" smtClean="0"/>
              <a:t>Activity </a:t>
            </a:r>
          </a:p>
          <a:p>
            <a:pPr>
              <a:buFont typeface="Wingdings" pitchFamily="2" charset="2"/>
              <a:buChar char="q"/>
            </a:pPr>
            <a:endParaRPr lang="en-GB" dirty="0"/>
          </a:p>
          <a:p>
            <a:pPr>
              <a:buFont typeface="Wingdings" pitchFamily="2" charset="2"/>
              <a:buChar char="q"/>
            </a:pPr>
            <a:endParaRPr lang="en-GB" dirty="0"/>
          </a:p>
          <a:p>
            <a:pPr>
              <a:buFont typeface="Wingdings" pitchFamily="2" charset="2"/>
              <a:buChar char="q"/>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Objectives  </a:t>
            </a:r>
            <a:endParaRPr lang="en-GB" i="1" dirty="0"/>
          </a:p>
        </p:txBody>
      </p:sp>
      <p:sp>
        <p:nvSpPr>
          <p:cNvPr id="3" name="Content Placeholder 2"/>
          <p:cNvSpPr>
            <a:spLocks noGrp="1"/>
          </p:cNvSpPr>
          <p:nvPr>
            <p:ph idx="1"/>
          </p:nvPr>
        </p:nvSpPr>
        <p:spPr/>
        <p:txBody>
          <a:bodyPr>
            <a:normAutofit fontScale="92500" lnSpcReduction="10000"/>
          </a:bodyPr>
          <a:lstStyle/>
          <a:p>
            <a:pPr marL="514350" indent="-514350" algn="ctr">
              <a:buNone/>
            </a:pPr>
            <a:r>
              <a:rPr lang="en-GB" dirty="0" smtClean="0"/>
              <a:t>To reflect on </a:t>
            </a:r>
          </a:p>
          <a:p>
            <a:pPr marL="514350" indent="-514350">
              <a:buFont typeface="+mj-lt"/>
              <a:buAutoNum type="arabicPeriod"/>
            </a:pPr>
            <a:endParaRPr lang="en-GB" dirty="0" smtClean="0"/>
          </a:p>
          <a:p>
            <a:pPr marL="514350" indent="-514350">
              <a:buFont typeface="+mj-lt"/>
              <a:buAutoNum type="arabicPeriod"/>
            </a:pPr>
            <a:r>
              <a:rPr lang="en-GB" dirty="0" smtClean="0"/>
              <a:t>Can </a:t>
            </a:r>
            <a:r>
              <a:rPr lang="en-GB" dirty="0"/>
              <a:t>we even comprehend what the Day of Judgement will be like? </a:t>
            </a:r>
            <a:endParaRPr lang="en-GB" dirty="0" smtClean="0"/>
          </a:p>
          <a:p>
            <a:pPr marL="514350" indent="-514350">
              <a:buFont typeface="+mj-lt"/>
              <a:buAutoNum type="arabicPeriod"/>
            </a:pPr>
            <a:endParaRPr lang="en-GB" dirty="0"/>
          </a:p>
          <a:p>
            <a:pPr marL="514350" indent="-514350">
              <a:buFont typeface="+mj-lt"/>
              <a:buAutoNum type="arabicPeriod"/>
            </a:pPr>
            <a:r>
              <a:rPr lang="en-GB" dirty="0" smtClean="0"/>
              <a:t> </a:t>
            </a:r>
            <a:r>
              <a:rPr lang="en-GB" dirty="0"/>
              <a:t>Why are the signs of the Day of Judgement mentioned in the Qur’an? </a:t>
            </a:r>
            <a:endParaRPr lang="en-GB" dirty="0" smtClean="0"/>
          </a:p>
          <a:p>
            <a:pPr marL="514350" indent="-514350">
              <a:buFont typeface="+mj-lt"/>
              <a:buAutoNum type="arabicPeriod"/>
            </a:pPr>
            <a:endParaRPr lang="en-GB" dirty="0"/>
          </a:p>
          <a:p>
            <a:pPr marL="514350" indent="-514350">
              <a:buFont typeface="+mj-lt"/>
              <a:buAutoNum type="arabicPeriod"/>
            </a:pPr>
            <a:r>
              <a:rPr lang="en-GB" dirty="0" smtClean="0"/>
              <a:t> </a:t>
            </a:r>
            <a:r>
              <a:rPr lang="en-GB" dirty="0"/>
              <a:t>Why do we get reminders? </a:t>
            </a:r>
          </a:p>
          <a:p>
            <a:endParaRPr lang="en-GB" dirty="0"/>
          </a:p>
        </p:txBody>
      </p:sp>
      <p:pic>
        <p:nvPicPr>
          <p:cNvPr id="4" name="Picture 3" descr="C:\Users\Sajida\AppData\Local\Microsoft\Windows\INetCache\IE\QID3TMO3\Sprout_Lightbulb[1].jpg"/>
          <p:cNvPicPr/>
          <p:nvPr/>
        </p:nvPicPr>
        <p:blipFill>
          <a:blip r:embed="rId2" cstate="print"/>
          <a:srcRect/>
          <a:stretch>
            <a:fillRect/>
          </a:stretch>
        </p:blipFill>
        <p:spPr bwMode="auto">
          <a:xfrm>
            <a:off x="928662" y="500042"/>
            <a:ext cx="142876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Verse 17</a:t>
            </a:r>
            <a:endParaRPr lang="en-GB" i="1" dirty="0"/>
          </a:p>
        </p:txBody>
      </p:sp>
      <p:sp>
        <p:nvSpPr>
          <p:cNvPr id="3" name="Content Placeholder 2"/>
          <p:cNvSpPr>
            <a:spLocks noGrp="1"/>
          </p:cNvSpPr>
          <p:nvPr>
            <p:ph idx="1"/>
          </p:nvPr>
        </p:nvSpPr>
        <p:spPr/>
        <p:txBody>
          <a:bodyPr/>
          <a:lstStyle/>
          <a:p>
            <a:pPr>
              <a:buFont typeface="Wingdings" pitchFamily="2" charset="2"/>
              <a:buChar char="q"/>
            </a:pPr>
            <a:r>
              <a:rPr lang="en-GB" dirty="0" smtClean="0"/>
              <a:t> </a:t>
            </a:r>
            <a:r>
              <a:rPr lang="en-GB" dirty="0"/>
              <a:t>This verse talks about the torments which shall be inflicted upon the sinners on the day of judgement. </a:t>
            </a:r>
            <a:endParaRPr lang="en-GB" dirty="0" smtClean="0"/>
          </a:p>
          <a:p>
            <a:pPr>
              <a:buFont typeface="Wingdings" pitchFamily="2" charset="2"/>
              <a:buChar char="q"/>
            </a:pPr>
            <a:endParaRPr lang="en-GB" dirty="0"/>
          </a:p>
          <a:p>
            <a:pPr>
              <a:buFont typeface="Wingdings" pitchFamily="2" charset="2"/>
              <a:buChar char="q"/>
            </a:pPr>
            <a:r>
              <a:rPr lang="en-GB" dirty="0" smtClean="0"/>
              <a:t>The </a:t>
            </a:r>
            <a:r>
              <a:rPr lang="en-GB" dirty="0"/>
              <a:t>day shall be so severe, harsh, and horrible that "they shall make the children grow </a:t>
            </a:r>
            <a:r>
              <a:rPr lang="en-GB" dirty="0" smtClean="0"/>
              <a:t>old”.</a:t>
            </a:r>
          </a:p>
          <a:p>
            <a:pPr>
              <a:buFont typeface="Wingdings" pitchFamily="2" charset="2"/>
              <a:buChar char="q"/>
            </a:pPr>
            <a:endParaRPr lang="en-GB" dirty="0"/>
          </a:p>
          <a:p>
            <a:pPr>
              <a:buFont typeface="Wingdings" pitchFamily="2" charset="2"/>
              <a:buChar char="q"/>
            </a:pPr>
            <a:endParaRPr lang="en-GB" dirty="0" smtClean="0"/>
          </a:p>
          <a:p>
            <a:pPr>
              <a:buFont typeface="Wingdings" pitchFamily="2" charset="2"/>
              <a:buChar char="q"/>
            </a:pPr>
            <a:endParaRPr lang="en-GB" dirty="0"/>
          </a:p>
          <a:p>
            <a:pPr>
              <a:buFont typeface="Wingdings" pitchFamily="2" charset="2"/>
              <a:buChar char="q"/>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Verse 18</a:t>
            </a:r>
            <a:endParaRPr lang="en-GB" i="1"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en-GB" dirty="0"/>
              <a:t>There are many verses of the Qur’an that state the different incidents that will happen on the last day in this world and the Hereafter, for example, horrible explosions and severe earthquakes. </a:t>
            </a:r>
            <a:endParaRPr lang="en-GB" dirty="0" smtClean="0"/>
          </a:p>
          <a:p>
            <a:pPr>
              <a:buFont typeface="Wingdings" pitchFamily="2" charset="2"/>
              <a:buChar char="q"/>
            </a:pPr>
            <a:endParaRPr lang="en-GB" dirty="0" smtClean="0"/>
          </a:p>
          <a:p>
            <a:pPr>
              <a:buFont typeface="Wingdings" pitchFamily="2" charset="2"/>
              <a:buChar char="q"/>
            </a:pPr>
            <a:r>
              <a:rPr lang="en-GB" dirty="0" smtClean="0"/>
              <a:t>This </a:t>
            </a:r>
            <a:r>
              <a:rPr lang="en-GB" dirty="0"/>
              <a:t>verse is one of them that explain one of the signs. </a:t>
            </a:r>
            <a:endParaRPr lang="en-GB" dirty="0" smtClean="0"/>
          </a:p>
          <a:p>
            <a:pPr>
              <a:buFont typeface="Wingdings" pitchFamily="2" charset="2"/>
              <a:buChar char="q"/>
            </a:pPr>
            <a:endParaRPr lang="en-GB" dirty="0" smtClean="0"/>
          </a:p>
          <a:p>
            <a:pPr>
              <a:buFont typeface="Wingdings" pitchFamily="2" charset="2"/>
              <a:buChar char="q"/>
            </a:pPr>
            <a:r>
              <a:rPr lang="en-GB" dirty="0" smtClean="0"/>
              <a:t>The </a:t>
            </a:r>
            <a:r>
              <a:rPr lang="en-GB" dirty="0"/>
              <a:t>verse briefly states that the heaven and the celestial bodies with their enormous greatness shall not stand the colossal incidents to occur on that day. </a:t>
            </a:r>
            <a:endParaRPr lang="en-GB" dirty="0" smtClean="0"/>
          </a:p>
          <a:p>
            <a:pPr>
              <a:buFont typeface="Wingdings" pitchFamily="2" charset="2"/>
              <a:buChar char="q"/>
            </a:pPr>
            <a:endParaRPr lang="en-GB" dirty="0" smtClean="0"/>
          </a:p>
          <a:p>
            <a:pPr>
              <a:buFont typeface="Wingdings" pitchFamily="2" charset="2"/>
              <a:buChar char="q"/>
            </a:pPr>
            <a:r>
              <a:rPr lang="en-GB" dirty="0" smtClean="0"/>
              <a:t>How </a:t>
            </a:r>
            <a:r>
              <a:rPr lang="en-GB" dirty="0"/>
              <a:t>will the weak and vulnerable man be able to obstruct such incidents?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Verse 19</a:t>
            </a:r>
            <a:endParaRPr lang="en-GB" i="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GB" dirty="0"/>
              <a:t>This verse warns or reminds the arrogant who are intoxicated by wealth and bounties against four excruciating torments; Shackles and fetters, burning fire, rough, choking and deadly </a:t>
            </a:r>
            <a:r>
              <a:rPr lang="en-GB" dirty="0" smtClean="0"/>
              <a:t>food</a:t>
            </a:r>
          </a:p>
          <a:p>
            <a:pPr>
              <a:buFont typeface="Wingdings" pitchFamily="2" charset="2"/>
              <a:buChar char="q"/>
            </a:pPr>
            <a:endParaRPr lang="en-GB" dirty="0"/>
          </a:p>
          <a:p>
            <a:pPr>
              <a:buFont typeface="Wingdings" pitchFamily="2" charset="2"/>
              <a:buChar char="q"/>
            </a:pPr>
            <a:r>
              <a:rPr lang="en-GB" dirty="0"/>
              <a:t>T</a:t>
            </a:r>
            <a:r>
              <a:rPr lang="en-GB" dirty="0" smtClean="0"/>
              <a:t>hey </a:t>
            </a:r>
            <a:r>
              <a:rPr lang="en-GB" dirty="0"/>
              <a:t>made themselves available of all these bounties at the price of wrong doing, arrogance, neglect and disobedience to Allah (swt) – they will have a terrible fate on the Day of Resurrection.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Relevant verses</a:t>
            </a:r>
            <a:endParaRPr lang="en-GB" i="1" dirty="0"/>
          </a:p>
        </p:txBody>
      </p:sp>
      <p:sp>
        <p:nvSpPr>
          <p:cNvPr id="3" name="Content Placeholder 2"/>
          <p:cNvSpPr>
            <a:spLocks noGrp="1"/>
          </p:cNvSpPr>
          <p:nvPr>
            <p:ph idx="1"/>
          </p:nvPr>
        </p:nvSpPr>
        <p:spPr>
          <a:xfrm>
            <a:off x="285720" y="1571612"/>
            <a:ext cx="8643998" cy="4929222"/>
          </a:xfrm>
        </p:spPr>
        <p:txBody>
          <a:bodyPr>
            <a:normAutofit fontScale="85000" lnSpcReduction="20000"/>
          </a:bodyPr>
          <a:lstStyle/>
          <a:p>
            <a:pPr>
              <a:buNone/>
            </a:pPr>
            <a:endParaRPr lang="en-GB" dirty="0" smtClean="0"/>
          </a:p>
          <a:p>
            <a:pPr>
              <a:buNone/>
            </a:pPr>
            <a:r>
              <a:rPr lang="ar-IQ" sz="3000" dirty="0"/>
              <a:t>وَأَنذِرۡهُمۡ يَوۡمَ ٱلۡحَسۡرَةِ إِذۡ قُضِىَ ٱلۡأَمۡرُ وَهُمۡ فِى غَفۡلَةٍ۬ وَهُمۡ لَا يُؤۡمِنُونَ </a:t>
            </a:r>
            <a:endParaRPr lang="en-GB" sz="3000" dirty="0"/>
          </a:p>
          <a:p>
            <a:pPr>
              <a:buNone/>
            </a:pPr>
            <a:r>
              <a:rPr lang="en-GB" sz="3000" dirty="0" smtClean="0"/>
              <a:t>In </a:t>
            </a:r>
            <a:r>
              <a:rPr lang="en-GB" sz="3000" dirty="0"/>
              <a:t>this verse the day of Judgement is also known as the ‘Day </a:t>
            </a:r>
            <a:r>
              <a:rPr lang="en-GB" sz="3000" dirty="0" smtClean="0"/>
              <a:t>of  Regret</a:t>
            </a:r>
            <a:r>
              <a:rPr lang="en-GB" sz="3000" dirty="0"/>
              <a:t>’ because the disbelievers will regret on the day of Judgement!</a:t>
            </a:r>
          </a:p>
          <a:p>
            <a:pPr>
              <a:buNone/>
            </a:pPr>
            <a:r>
              <a:rPr lang="en-GB" dirty="0" smtClean="0"/>
              <a:t>Surat Maryam, Verse 39</a:t>
            </a:r>
          </a:p>
          <a:p>
            <a:pPr>
              <a:buNone/>
            </a:pPr>
            <a:endParaRPr lang="en-GB" dirty="0"/>
          </a:p>
          <a:p>
            <a:pPr>
              <a:buNone/>
            </a:pPr>
            <a:r>
              <a:rPr lang="en-GB" dirty="0" smtClean="0"/>
              <a:t>Please open your Qur’an (Surat al </a:t>
            </a:r>
            <a:r>
              <a:rPr lang="en-GB" dirty="0" err="1" smtClean="0"/>
              <a:t>Talaq</a:t>
            </a:r>
            <a:r>
              <a:rPr lang="en-GB" dirty="0" smtClean="0"/>
              <a:t>, verse 10 – 11)</a:t>
            </a:r>
          </a:p>
          <a:p>
            <a:pPr>
              <a:buNone/>
            </a:pPr>
            <a:r>
              <a:rPr lang="en-GB" dirty="0"/>
              <a:t>This verse talks about the reminder! This reminder is the apostle of Allah – The Holy Prophet Muhammad (pbuh). Allah (swt) in this verse states that whoever has faith in Allah (swt) and does righteous deeds, Allah (swt) will grant him an excellent provision. </a:t>
            </a:r>
          </a:p>
          <a:p>
            <a:pPr>
              <a:buNone/>
            </a:pPr>
            <a:endParaRPr lang="en-GB" dirty="0" smtClean="0"/>
          </a:p>
          <a:p>
            <a:pPr>
              <a:buNone/>
            </a:pP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Relevant ahadith</a:t>
            </a:r>
            <a:endParaRPr lang="en-GB" i="1" dirty="0"/>
          </a:p>
        </p:txBody>
      </p:sp>
      <p:sp>
        <p:nvSpPr>
          <p:cNvPr id="3" name="Content Placeholder 2"/>
          <p:cNvSpPr>
            <a:spLocks noGrp="1"/>
          </p:cNvSpPr>
          <p:nvPr>
            <p:ph idx="1"/>
          </p:nvPr>
        </p:nvSpPr>
        <p:spPr/>
        <p:txBody>
          <a:bodyPr/>
          <a:lstStyle/>
          <a:p>
            <a:pPr>
              <a:buFont typeface="Wingdings" pitchFamily="2" charset="2"/>
              <a:buChar char="q"/>
            </a:pPr>
            <a:r>
              <a:rPr lang="en-GB" dirty="0"/>
              <a:t>Imam Ali (as) said, </a:t>
            </a:r>
            <a:r>
              <a:rPr lang="en-GB" i="1" dirty="0"/>
              <a:t>“He who builds the home of his lasting residence is sensible”</a:t>
            </a:r>
            <a:endParaRPr lang="en-GB" dirty="0"/>
          </a:p>
          <a:p>
            <a:pPr>
              <a:buNone/>
            </a:pPr>
            <a:endParaRPr lang="en-GB" dirty="0" smtClean="0"/>
          </a:p>
          <a:p>
            <a:pPr>
              <a:buFont typeface="Wingdings" pitchFamily="2" charset="2"/>
              <a:buChar char="q"/>
            </a:pPr>
            <a:endParaRPr lang="en-GB" dirty="0"/>
          </a:p>
          <a:p>
            <a:pPr>
              <a:buFont typeface="Wingdings" pitchFamily="2" charset="2"/>
              <a:buChar char="q"/>
            </a:pPr>
            <a:r>
              <a:rPr lang="en-GB" dirty="0"/>
              <a:t> The Holy Prophet Muhammad (pbuh) said, “</a:t>
            </a:r>
            <a:r>
              <a:rPr lang="en-GB" i="1" dirty="0"/>
              <a:t>Work for your life as though you will live forever, and work for the Hereafter as though you will die tomorrow”</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Important Lessons</a:t>
            </a:r>
            <a:endParaRPr lang="en-GB" i="1"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GB" dirty="0" smtClean="0"/>
              <a:t> Every single person will be accounted in the day of judgement </a:t>
            </a:r>
          </a:p>
          <a:p>
            <a:pPr>
              <a:buFont typeface="Wingdings" pitchFamily="2" charset="2"/>
              <a:buChar char="q"/>
            </a:pPr>
            <a:endParaRPr lang="en-GB" dirty="0"/>
          </a:p>
          <a:p>
            <a:pPr>
              <a:buFont typeface="Wingdings" pitchFamily="2" charset="2"/>
              <a:buChar char="q"/>
            </a:pPr>
            <a:r>
              <a:rPr lang="en-GB" dirty="0" smtClean="0"/>
              <a:t>Everything in this world will perish! Why so much arrogance?</a:t>
            </a:r>
          </a:p>
          <a:p>
            <a:pPr>
              <a:buFont typeface="Wingdings" pitchFamily="2" charset="2"/>
              <a:buChar char="q"/>
            </a:pPr>
            <a:endParaRPr lang="en-GB" dirty="0"/>
          </a:p>
          <a:p>
            <a:pPr>
              <a:buFont typeface="Wingdings" pitchFamily="2" charset="2"/>
              <a:buChar char="q"/>
            </a:pPr>
            <a:r>
              <a:rPr lang="en-GB" dirty="0" smtClean="0"/>
              <a:t>We have been sent reminders</a:t>
            </a:r>
          </a:p>
          <a:p>
            <a:pPr>
              <a:buFont typeface="Wingdings" pitchFamily="2" charset="2"/>
              <a:buChar char="q"/>
            </a:pPr>
            <a:endParaRPr lang="en-GB" dirty="0"/>
          </a:p>
          <a:p>
            <a:pPr>
              <a:buFont typeface="Wingdings" pitchFamily="2" charset="2"/>
              <a:buChar char="q"/>
            </a:pPr>
            <a:r>
              <a:rPr lang="en-GB" dirty="0" smtClean="0"/>
              <a:t>God is merciful. He has given us an open book exam</a:t>
            </a:r>
          </a:p>
          <a:p>
            <a:pPr>
              <a:buFont typeface="Wingdings" pitchFamily="2" charset="2"/>
              <a:buChar char="q"/>
            </a:pPr>
            <a:endParaRPr lang="en-GB" dirty="0"/>
          </a:p>
          <a:p>
            <a:pPr>
              <a:buFont typeface="Wingdings" pitchFamily="2" charset="2"/>
              <a:buChar char="q"/>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429</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Surat al Muzzammil </vt:lpstr>
      <vt:lpstr>Lesson Plan</vt:lpstr>
      <vt:lpstr>Objectives  </vt:lpstr>
      <vt:lpstr>Verse 17</vt:lpstr>
      <vt:lpstr>Verse 18</vt:lpstr>
      <vt:lpstr>Verse 19</vt:lpstr>
      <vt:lpstr>Relevant verses</vt:lpstr>
      <vt:lpstr>Relevant ahadith</vt:lpstr>
      <vt:lpstr>Important Lessons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Surat al Muzzammil </dc:title>
  <dc:creator>Sajida Rehmatulla</dc:creator>
  <cp:lastModifiedBy>Sajida Rehmatulla</cp:lastModifiedBy>
  <cp:revision>4</cp:revision>
  <dcterms:created xsi:type="dcterms:W3CDTF">2017-07-20T06:30:50Z</dcterms:created>
  <dcterms:modified xsi:type="dcterms:W3CDTF">2017-07-25T20:44:49Z</dcterms:modified>
</cp:coreProperties>
</file>