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70" r:id="rId9"/>
    <p:sldId id="269" r:id="rId10"/>
    <p:sldId id="263" r:id="rId11"/>
    <p:sldId id="264"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6" autoAdjust="0"/>
    <p:restoredTop sz="94660"/>
  </p:normalViewPr>
  <p:slideViewPr>
    <p:cSldViewPr snapToGrid="0">
      <p:cViewPr varScale="1">
        <p:scale>
          <a:sx n="131" d="100"/>
          <a:sy n="131" d="100"/>
        </p:scale>
        <p:origin x="3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3D3E561-B2E6-412A-9D54-C47153AEBBDF}" type="datetimeFigureOut">
              <a:rPr lang="en-GB" smtClean="0"/>
              <a:t>27/07/2017</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E04EFFA-7E9F-4370-B1C6-5012D84B890B}"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53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D3E561-B2E6-412A-9D54-C47153AEBBDF}" type="datetimeFigureOut">
              <a:rPr lang="en-GB" smtClean="0"/>
              <a:t>27/07/2017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173165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D3E561-B2E6-412A-9D54-C47153AEBBDF}" type="datetimeFigureOut">
              <a:rPr lang="en-GB" smtClean="0"/>
              <a:t>27/07/2017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391015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D3E561-B2E6-412A-9D54-C47153AEBBDF}" type="datetimeFigureOut">
              <a:rPr lang="en-GB" smtClean="0"/>
              <a:t>27/07/2017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242044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3D3E561-B2E6-412A-9D54-C47153AEBBDF}" type="datetimeFigureOut">
              <a:rPr lang="en-GB" smtClean="0"/>
              <a:t>27/07/2017</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E04EFFA-7E9F-4370-B1C6-5012D84B890B}"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4514256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D3E561-B2E6-412A-9D54-C47153AEBBDF}" type="datetimeFigureOut">
              <a:rPr lang="en-GB" smtClean="0"/>
              <a:t>27/07/2017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310509552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D3E561-B2E6-412A-9D54-C47153AEBBDF}" type="datetimeFigureOut">
              <a:rPr lang="en-GB" smtClean="0"/>
              <a:t>27/07/2017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255719268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D3E561-B2E6-412A-9D54-C47153AEBBDF}" type="datetimeFigureOut">
              <a:rPr lang="en-GB" smtClean="0"/>
              <a:t>27/07/2017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261431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3E561-B2E6-412A-9D54-C47153AEBBDF}" type="datetimeFigureOut">
              <a:rPr lang="en-GB" smtClean="0"/>
              <a:t>27/07/2017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254783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E3D3E561-B2E6-412A-9D54-C47153AEBBDF}" type="datetimeFigureOut">
              <a:rPr lang="en-GB" smtClean="0"/>
              <a:t>27/07/2017</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0E04EFFA-7E9F-4370-B1C6-5012D84B890B}"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637921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E3D3E561-B2E6-412A-9D54-C47153AEBBDF}" type="datetimeFigureOut">
              <a:rPr lang="en-GB" smtClean="0"/>
              <a:t>27/07/2017</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0E04EFFA-7E9F-4370-B1C6-5012D84B890B}" type="slidenum">
              <a:rPr lang="en-GB" smtClean="0"/>
              <a:t>‹#›</a:t>
            </a:fld>
            <a:endParaRPr lang="en-GB"/>
          </a:p>
        </p:txBody>
      </p:sp>
    </p:spTree>
    <p:extLst>
      <p:ext uri="{BB962C8B-B14F-4D97-AF65-F5344CB8AC3E}">
        <p14:creationId xmlns:p14="http://schemas.microsoft.com/office/powerpoint/2010/main" val="11931099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3D3E561-B2E6-412A-9D54-C47153AEBBDF}" type="datetimeFigureOut">
              <a:rPr lang="en-GB" smtClean="0"/>
              <a:t>27/07/2017</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E04EFFA-7E9F-4370-B1C6-5012D84B890B}"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067073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story of </a:t>
            </a:r>
            <a:r>
              <a:rPr lang="en-GB" dirty="0" err="1"/>
              <a:t>samiri</a:t>
            </a:r>
            <a:endParaRPr lang="en-GB" dirty="0"/>
          </a:p>
        </p:txBody>
      </p:sp>
      <p:sp>
        <p:nvSpPr>
          <p:cNvPr id="3" name="Subtitle 2"/>
          <p:cNvSpPr>
            <a:spLocks noGrp="1"/>
          </p:cNvSpPr>
          <p:nvPr>
            <p:ph type="subTitle" idx="1"/>
          </p:nvPr>
        </p:nvSpPr>
        <p:spPr/>
        <p:txBody>
          <a:bodyPr>
            <a:normAutofit lnSpcReduction="10000"/>
          </a:bodyPr>
          <a:lstStyle/>
          <a:p>
            <a:r>
              <a:rPr lang="en-GB"/>
              <a:t>Class </a:t>
            </a:r>
            <a:r>
              <a:rPr lang="en-GB" smtClean="0"/>
              <a:t>7- </a:t>
            </a:r>
            <a:r>
              <a:rPr lang="en-GB" dirty="0"/>
              <a:t>Lesson 5</a:t>
            </a:r>
          </a:p>
          <a:p>
            <a:r>
              <a:rPr lang="en-GB" dirty="0"/>
              <a:t>Quran Appreciation</a:t>
            </a:r>
          </a:p>
        </p:txBody>
      </p:sp>
    </p:spTree>
    <p:extLst>
      <p:ext uri="{BB962C8B-B14F-4D97-AF65-F5344CB8AC3E}">
        <p14:creationId xmlns:p14="http://schemas.microsoft.com/office/powerpoint/2010/main" val="2761306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Relevant hadith</a:t>
            </a:r>
          </a:p>
        </p:txBody>
      </p:sp>
      <p:sp>
        <p:nvSpPr>
          <p:cNvPr id="3" name="Content Placeholder 2"/>
          <p:cNvSpPr>
            <a:spLocks noGrp="1"/>
          </p:cNvSpPr>
          <p:nvPr>
            <p:ph idx="1"/>
          </p:nvPr>
        </p:nvSpPr>
        <p:spPr>
          <a:xfrm>
            <a:off x="1251678" y="1608667"/>
            <a:ext cx="10178322" cy="5367866"/>
          </a:xfrm>
        </p:spPr>
        <p:txBody>
          <a:bodyPr>
            <a:normAutofit/>
          </a:bodyPr>
          <a:lstStyle/>
          <a:p>
            <a:pPr marL="0" indent="0" algn="ctr">
              <a:buNone/>
            </a:pPr>
            <a:r>
              <a:rPr lang="en-GB" sz="2400" i="1" dirty="0"/>
              <a:t>“Whoever’s inner [feelings] contradict his outer [expressions] is a hypocrite.” - Holy Prophet (s)</a:t>
            </a:r>
          </a:p>
          <a:p>
            <a:pPr marL="0" indent="0" algn="r">
              <a:buNone/>
            </a:pPr>
            <a:r>
              <a:rPr lang="en-GB" sz="2400" dirty="0" err="1"/>
              <a:t>Safina</a:t>
            </a:r>
            <a:r>
              <a:rPr lang="en-GB" sz="2400" dirty="0"/>
              <a:t>, Vol.2, </a:t>
            </a:r>
            <a:r>
              <a:rPr lang="en-GB" sz="2400" dirty="0" err="1"/>
              <a:t>pg</a:t>
            </a:r>
            <a:r>
              <a:rPr lang="en-GB" sz="2400" dirty="0"/>
              <a:t> 606</a:t>
            </a:r>
          </a:p>
          <a:p>
            <a:pPr marL="0" indent="0" algn="r">
              <a:buNone/>
            </a:pPr>
            <a:endParaRPr lang="en-GB" sz="2400" i="1" dirty="0"/>
          </a:p>
          <a:p>
            <a:pPr marL="0" indent="0" algn="ctr">
              <a:buNone/>
            </a:pPr>
            <a:r>
              <a:rPr lang="en-GB" sz="2400" i="1" dirty="0"/>
              <a:t>“A hypocrite is cunning, harmful, and doubtful.” - Imam Ali (a)</a:t>
            </a:r>
          </a:p>
          <a:p>
            <a:pPr marL="0" indent="0" algn="r">
              <a:buNone/>
            </a:pPr>
            <a:r>
              <a:rPr lang="en-GB" sz="2400" dirty="0" err="1"/>
              <a:t>Ghurarul</a:t>
            </a:r>
            <a:r>
              <a:rPr lang="en-GB" sz="2400" dirty="0"/>
              <a:t> </a:t>
            </a:r>
            <a:r>
              <a:rPr lang="en-GB" sz="2400" dirty="0" err="1"/>
              <a:t>Hikam</a:t>
            </a:r>
            <a:r>
              <a:rPr lang="en-GB" sz="2400" dirty="0"/>
              <a:t> </a:t>
            </a:r>
          </a:p>
          <a:p>
            <a:pPr marL="0" indent="0" algn="ctr">
              <a:buNone/>
            </a:pPr>
            <a:endParaRPr lang="en-GB" sz="2400" dirty="0"/>
          </a:p>
          <a:p>
            <a:pPr marL="0" indent="0" algn="ctr">
              <a:buNone/>
            </a:pPr>
            <a:r>
              <a:rPr lang="en-GB" sz="2400" i="1" dirty="0"/>
              <a:t>“How ugly is the human being when he has two faces.” - Imam Ali (a)</a:t>
            </a:r>
          </a:p>
          <a:p>
            <a:pPr marL="0" indent="0" algn="r">
              <a:buNone/>
            </a:pPr>
            <a:r>
              <a:rPr lang="en-GB" sz="2400" dirty="0" err="1"/>
              <a:t>Ghurarul</a:t>
            </a:r>
            <a:r>
              <a:rPr lang="en-GB" sz="2400" dirty="0"/>
              <a:t> </a:t>
            </a:r>
            <a:r>
              <a:rPr lang="en-GB" sz="2400" dirty="0" err="1"/>
              <a:t>Hikam</a:t>
            </a:r>
            <a:endParaRPr lang="en-GB" sz="2400" dirty="0"/>
          </a:p>
        </p:txBody>
      </p:sp>
    </p:spTree>
    <p:extLst>
      <p:ext uri="{BB962C8B-B14F-4D97-AF65-F5344CB8AC3E}">
        <p14:creationId xmlns:p14="http://schemas.microsoft.com/office/powerpoint/2010/main" val="2389090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Important lessons</a:t>
            </a:r>
          </a:p>
        </p:txBody>
      </p:sp>
      <p:sp>
        <p:nvSpPr>
          <p:cNvPr id="3" name="Content Placeholder 2"/>
          <p:cNvSpPr>
            <a:spLocks noGrp="1"/>
          </p:cNvSpPr>
          <p:nvPr>
            <p:ph idx="1"/>
          </p:nvPr>
        </p:nvSpPr>
        <p:spPr>
          <a:xfrm>
            <a:off x="1251678" y="1998133"/>
            <a:ext cx="10178322" cy="3881459"/>
          </a:xfrm>
        </p:spPr>
        <p:txBody>
          <a:bodyPr/>
          <a:lstStyle/>
          <a:p>
            <a:pPr>
              <a:buFont typeface="Wingdings" panose="05000000000000000000" pitchFamily="2" charset="2"/>
              <a:buChar char="Ø"/>
            </a:pPr>
            <a:r>
              <a:rPr lang="en-GB" dirty="0"/>
              <a:t> </a:t>
            </a:r>
            <a:r>
              <a:rPr lang="en-GB" sz="2200" dirty="0"/>
              <a:t>When someone has a skill and understands the mentality of the people, the skill can be used accordingly, both in good or bad ways. </a:t>
            </a:r>
          </a:p>
          <a:p>
            <a:pPr>
              <a:buFont typeface="Wingdings" panose="05000000000000000000" pitchFamily="2" charset="2"/>
              <a:buChar char="Ø"/>
            </a:pPr>
            <a:r>
              <a:rPr lang="en-GB" sz="2200" dirty="0"/>
              <a:t> Hypocrisy and cunningness are dangerous for society. It is a misuse of he intellect and must be recognized for what is if people want to be safe from it. </a:t>
            </a:r>
          </a:p>
          <a:p>
            <a:pPr>
              <a:buFont typeface="Wingdings" panose="05000000000000000000" pitchFamily="2" charset="2"/>
              <a:buChar char="Ø"/>
            </a:pPr>
            <a:r>
              <a:rPr lang="en-GB" sz="2200" dirty="0"/>
              <a:t> Beliefs have to be strong and based on a firm foundation.</a:t>
            </a:r>
          </a:p>
          <a:p>
            <a:pPr>
              <a:buFont typeface="Wingdings" panose="05000000000000000000" pitchFamily="2" charset="2"/>
              <a:buChar char="Ø"/>
            </a:pPr>
            <a:r>
              <a:rPr lang="en-GB" sz="2200" dirty="0"/>
              <a:t> People who change often have the desire to change back to their old ways.</a:t>
            </a:r>
          </a:p>
          <a:p>
            <a:pPr>
              <a:buFont typeface="Wingdings" panose="05000000000000000000" pitchFamily="2" charset="2"/>
              <a:buChar char="Ø"/>
            </a:pPr>
            <a:r>
              <a:rPr lang="en-GB" sz="2200" dirty="0"/>
              <a:t> Resistance to going back requires clear thinking, will power and discipline. </a:t>
            </a:r>
          </a:p>
        </p:txBody>
      </p:sp>
      <p:pic>
        <p:nvPicPr>
          <p:cNvPr id="3074" name="Picture 2" descr="Image result for skil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1777" y="5050184"/>
            <a:ext cx="2488223" cy="1658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653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task…</a:t>
            </a:r>
          </a:p>
        </p:txBody>
      </p:sp>
      <p:sp>
        <p:nvSpPr>
          <p:cNvPr id="3" name="Content Placeholder 2"/>
          <p:cNvSpPr>
            <a:spLocks noGrp="1"/>
          </p:cNvSpPr>
          <p:nvPr>
            <p:ph idx="1"/>
          </p:nvPr>
        </p:nvSpPr>
        <p:spPr>
          <a:xfrm>
            <a:off x="1251678" y="1710265"/>
            <a:ext cx="10178322" cy="4237059"/>
          </a:xfrm>
        </p:spPr>
        <p:txBody>
          <a:bodyPr>
            <a:normAutofit/>
          </a:bodyPr>
          <a:lstStyle/>
          <a:p>
            <a:pPr marL="457200" indent="-457200">
              <a:buFont typeface="+mj-lt"/>
              <a:buAutoNum type="arabicPeriod"/>
            </a:pPr>
            <a:r>
              <a:rPr lang="en-GB" sz="2200" dirty="0"/>
              <a:t>Discuss the differences between intelligence and cunningness. Get students to say a sentence for each, or divide them into group and each group has to describe an intelligent person or a cunning one.</a:t>
            </a:r>
          </a:p>
          <a:p>
            <a:pPr marL="457200" indent="-457200">
              <a:buFont typeface="+mj-lt"/>
              <a:buAutoNum type="arabicPeriod"/>
            </a:pPr>
            <a:r>
              <a:rPr lang="en-GB" sz="2200" dirty="0"/>
              <a:t>Let students act out the story - </a:t>
            </a:r>
            <a:r>
              <a:rPr lang="en-GB" sz="2200" dirty="0" err="1"/>
              <a:t>Samiri</a:t>
            </a:r>
            <a:r>
              <a:rPr lang="en-GB" sz="2200" dirty="0"/>
              <a:t> making a calf, telling people, rumours spread and the people are deceived.</a:t>
            </a:r>
          </a:p>
          <a:p>
            <a:pPr marL="457200" indent="-457200">
              <a:buFont typeface="+mj-lt"/>
              <a:buAutoNum type="arabicPeriod"/>
            </a:pPr>
            <a:r>
              <a:rPr lang="en-GB" sz="2200" dirty="0"/>
              <a:t>Students can be divided into journalists and some members of the community of Nabi Musa. the journalists interview the people to probe into the story of the golden calf. </a:t>
            </a:r>
          </a:p>
          <a:p>
            <a:pPr marL="457200" indent="-457200">
              <a:buFont typeface="+mj-lt"/>
              <a:buAutoNum type="arabicPeriod"/>
            </a:pPr>
            <a:r>
              <a:rPr lang="en-GB" sz="2200" dirty="0"/>
              <a:t>Play an adjective word game. Students think of various adjectives to describe </a:t>
            </a:r>
            <a:r>
              <a:rPr lang="en-GB" sz="2200" dirty="0" err="1"/>
              <a:t>Samiri</a:t>
            </a:r>
            <a:r>
              <a:rPr lang="en-GB" sz="2200" dirty="0"/>
              <a:t>, the golden calf, the people, Nabi Harun (and how he felt at that time).</a:t>
            </a:r>
          </a:p>
          <a:p>
            <a:pPr marL="457200" indent="-457200">
              <a:buFont typeface="+mj-lt"/>
              <a:buAutoNum type="arabicPeriod"/>
            </a:pPr>
            <a:endParaRPr lang="en-GB" dirty="0"/>
          </a:p>
        </p:txBody>
      </p:sp>
      <p:pic>
        <p:nvPicPr>
          <p:cNvPr id="2050" name="Picture 2" descr="Image result for intellig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4277" y="0"/>
            <a:ext cx="1535723" cy="1594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187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2200" dirty="0"/>
              <a:t> Tell the person next to you something you learnt today.</a:t>
            </a:r>
          </a:p>
        </p:txBody>
      </p:sp>
    </p:spTree>
    <p:extLst>
      <p:ext uri="{BB962C8B-B14F-4D97-AF65-F5344CB8AC3E}">
        <p14:creationId xmlns:p14="http://schemas.microsoft.com/office/powerpoint/2010/main" val="95177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a:t>
            </a:r>
          </a:p>
        </p:txBody>
      </p:sp>
      <p:sp>
        <p:nvSpPr>
          <p:cNvPr id="3" name="Content Placeholder 2"/>
          <p:cNvSpPr>
            <a:spLocks noGrp="1"/>
          </p:cNvSpPr>
          <p:nvPr>
            <p:ph idx="1"/>
          </p:nvPr>
        </p:nvSpPr>
        <p:spPr/>
        <p:txBody>
          <a:bodyPr/>
          <a:lstStyle/>
          <a:p>
            <a:pPr marL="0" indent="0">
              <a:buNone/>
            </a:pPr>
            <a:r>
              <a:rPr lang="en-GB" sz="2200" dirty="0" err="1"/>
              <a:t>Sura</a:t>
            </a:r>
            <a:r>
              <a:rPr lang="en-GB" sz="2200" dirty="0"/>
              <a:t> Taha: verse 88</a:t>
            </a:r>
          </a:p>
          <a:p>
            <a:pPr marL="0" indent="0">
              <a:buNone/>
            </a:pPr>
            <a:endParaRPr lang="en-GB" dirty="0"/>
          </a:p>
          <a:p>
            <a:pPr marL="0" indent="0">
              <a:buNone/>
            </a:pPr>
            <a:r>
              <a:rPr lang="ar-AE" sz="3200" dirty="0"/>
              <a:t>فَأخْرَجَ لَهُمْ عِجْلًا جَسَدًا لَهُ خُوَارٌ فَقَالُوا هٓذَا إلٓهُکُمْ وَإلٓهُ مُوسَىٰ فَنَسِي</a:t>
            </a:r>
            <a:endParaRPr lang="en-GB" sz="3200" dirty="0"/>
          </a:p>
          <a:p>
            <a:pPr marL="0" indent="0">
              <a:buNone/>
            </a:pPr>
            <a:endParaRPr lang="en-GB" sz="2200" dirty="0"/>
          </a:p>
          <a:p>
            <a:pPr marL="0" indent="0">
              <a:buNone/>
            </a:pPr>
            <a:r>
              <a:rPr lang="en-GB" sz="2200" dirty="0"/>
              <a:t>Then he produced for them a calf - a lifeless body which made a mooing sound- and they said, This is your god and the god of Musa, but he forgot.</a:t>
            </a:r>
          </a:p>
        </p:txBody>
      </p:sp>
    </p:spTree>
    <p:extLst>
      <p:ext uri="{BB962C8B-B14F-4D97-AF65-F5344CB8AC3E}">
        <p14:creationId xmlns:p14="http://schemas.microsoft.com/office/powerpoint/2010/main" val="583038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reflections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 </a:t>
            </a:r>
            <a:r>
              <a:rPr lang="en-GB" sz="2200" dirty="0"/>
              <a:t>How could people think that a lifeless body of a calf could be god ?</a:t>
            </a:r>
          </a:p>
          <a:p>
            <a:pPr>
              <a:buFont typeface="Wingdings" panose="05000000000000000000" pitchFamily="2" charset="2"/>
              <a:buChar char="Ø"/>
            </a:pPr>
            <a:r>
              <a:rPr lang="en-GB" sz="2200" dirty="0"/>
              <a:t> Why do they say it is the god of Musa too? Had not Nabi Musa told them about his God?</a:t>
            </a:r>
          </a:p>
          <a:p>
            <a:pPr>
              <a:buFont typeface="Wingdings" panose="05000000000000000000" pitchFamily="2" charset="2"/>
              <a:buChar char="Ø"/>
            </a:pPr>
            <a:r>
              <a:rPr lang="en-GB" sz="2200" dirty="0"/>
              <a:t> The verse says he forgot. Who forgot? What did he forget? </a:t>
            </a:r>
          </a:p>
        </p:txBody>
      </p:sp>
      <p:pic>
        <p:nvPicPr>
          <p:cNvPr id="4" name="Picture 2" descr="Image result for golden cal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6831" y="4346823"/>
            <a:ext cx="2916571" cy="2187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488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objectives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 </a:t>
            </a:r>
            <a:r>
              <a:rPr lang="en-GB" sz="2200" dirty="0"/>
              <a:t>To explore the reason behind </a:t>
            </a:r>
            <a:r>
              <a:rPr lang="en-GB" sz="2200" dirty="0" err="1"/>
              <a:t>Samiri’s</a:t>
            </a:r>
            <a:r>
              <a:rPr lang="en-GB" sz="2200" dirty="0"/>
              <a:t> hypocrisy.</a:t>
            </a:r>
          </a:p>
          <a:p>
            <a:pPr>
              <a:buFont typeface="Wingdings" panose="05000000000000000000" pitchFamily="2" charset="2"/>
              <a:buChar char="Ø"/>
            </a:pPr>
            <a:r>
              <a:rPr lang="en-GB" sz="2200" dirty="0"/>
              <a:t> To understand the meaning behind verse 88.</a:t>
            </a:r>
          </a:p>
        </p:txBody>
      </p:sp>
      <p:pic>
        <p:nvPicPr>
          <p:cNvPr id="1026" name="Picture 2" descr="Image result for 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4661" y="4190307"/>
            <a:ext cx="3155339" cy="2100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18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we understand from these verses?</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12495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 to answer….</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 </a:t>
            </a:r>
            <a:r>
              <a:rPr lang="en-GB" sz="2200" dirty="0"/>
              <a:t>What did </a:t>
            </a:r>
            <a:r>
              <a:rPr lang="en-GB" sz="2200" dirty="0" err="1"/>
              <a:t>Samiri</a:t>
            </a:r>
            <a:r>
              <a:rPr lang="en-GB" sz="2200" dirty="0"/>
              <a:t> do with the gold?</a:t>
            </a:r>
          </a:p>
          <a:p>
            <a:pPr>
              <a:buFont typeface="Wingdings" panose="05000000000000000000" pitchFamily="2" charset="2"/>
              <a:buChar char="Ø"/>
            </a:pPr>
            <a:r>
              <a:rPr lang="en-GB" sz="2200" dirty="0"/>
              <a:t> What was the significance of the golden calf?</a:t>
            </a:r>
          </a:p>
        </p:txBody>
      </p:sp>
      <p:pic>
        <p:nvPicPr>
          <p:cNvPr id="4" name="Picture 2" descr="Image result for old go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476" y="3964259"/>
            <a:ext cx="3032709" cy="227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289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Relevant verses</a:t>
            </a:r>
          </a:p>
        </p:txBody>
      </p:sp>
      <p:sp>
        <p:nvSpPr>
          <p:cNvPr id="3" name="Content Placeholder 2"/>
          <p:cNvSpPr>
            <a:spLocks noGrp="1"/>
          </p:cNvSpPr>
          <p:nvPr>
            <p:ph idx="1"/>
          </p:nvPr>
        </p:nvSpPr>
        <p:spPr>
          <a:xfrm>
            <a:off x="1251677" y="2441643"/>
            <a:ext cx="10333965" cy="3437950"/>
          </a:xfrm>
        </p:spPr>
        <p:txBody>
          <a:bodyPr>
            <a:normAutofit/>
          </a:bodyPr>
          <a:lstStyle/>
          <a:p>
            <a:pPr>
              <a:buFont typeface="Wingdings" panose="05000000000000000000" pitchFamily="2" charset="2"/>
              <a:buChar char="Ø"/>
            </a:pPr>
            <a:r>
              <a:rPr lang="en-GB" sz="2200" dirty="0"/>
              <a:t> </a:t>
            </a:r>
            <a:r>
              <a:rPr lang="en-GB" sz="2400" dirty="0"/>
              <a:t>7:148- A similar account in a different </a:t>
            </a:r>
            <a:r>
              <a:rPr lang="en-GB" sz="2400" dirty="0" err="1" smtClean="0"/>
              <a:t>Sura</a:t>
            </a:r>
            <a:endParaRPr lang="en-GB" sz="2400" dirty="0" smtClean="0"/>
          </a:p>
          <a:p>
            <a:pPr marL="0" indent="0">
              <a:buNone/>
            </a:pPr>
            <a:r>
              <a:rPr lang="en-GB" sz="2400" dirty="0" smtClean="0"/>
              <a:t>And while he was away, the people of Moses took a calf [made] from their ornaments-a body that lowed. Did they not consider that it spoke not unto them, nor guided them to any way? They took it up, and they were wrongdoers.</a:t>
            </a:r>
            <a:endParaRPr lang="en-GB" sz="2400" dirty="0" smtClean="0"/>
          </a:p>
        </p:txBody>
      </p:sp>
    </p:spTree>
    <p:extLst>
      <p:ext uri="{BB962C8B-B14F-4D97-AF65-F5344CB8AC3E}">
        <p14:creationId xmlns:p14="http://schemas.microsoft.com/office/powerpoint/2010/main" val="315298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Relevant verses</a:t>
            </a:r>
          </a:p>
        </p:txBody>
      </p:sp>
      <p:sp>
        <p:nvSpPr>
          <p:cNvPr id="3" name="Content Placeholder 2"/>
          <p:cNvSpPr>
            <a:spLocks noGrp="1"/>
          </p:cNvSpPr>
          <p:nvPr>
            <p:ph idx="1"/>
          </p:nvPr>
        </p:nvSpPr>
        <p:spPr>
          <a:xfrm>
            <a:off x="1251677" y="1381329"/>
            <a:ext cx="10333965" cy="4498264"/>
          </a:xfrm>
        </p:spPr>
        <p:txBody>
          <a:bodyPr>
            <a:normAutofit/>
          </a:bodyPr>
          <a:lstStyle/>
          <a:p>
            <a:pPr>
              <a:buFont typeface="Wingdings" panose="05000000000000000000" pitchFamily="2" charset="2"/>
              <a:buChar char="Ø"/>
            </a:pPr>
            <a:r>
              <a:rPr lang="en-GB" sz="2400" dirty="0" smtClean="0"/>
              <a:t> </a:t>
            </a:r>
            <a:r>
              <a:rPr lang="en-GB" sz="2400" dirty="0"/>
              <a:t>59:11, 63:1- Hypocrites are </a:t>
            </a:r>
            <a:r>
              <a:rPr lang="en-GB" sz="2400" dirty="0" smtClean="0"/>
              <a:t>liars</a:t>
            </a:r>
          </a:p>
          <a:p>
            <a:pPr marL="0" indent="0">
              <a:buNone/>
            </a:pPr>
            <a:r>
              <a:rPr lang="en-GB" sz="2400" dirty="0" smtClean="0"/>
              <a:t>Hast though not seen those who act with hypocrisy, saying to their brothers who disbelieve among the People of the Book, “If you are expelled, surely we shall go forth with you. And we shall never obey anyone against you. </a:t>
            </a:r>
            <a:r>
              <a:rPr lang="en-GB" sz="2400" dirty="0"/>
              <a:t> </a:t>
            </a:r>
            <a:r>
              <a:rPr lang="en-GB" sz="2400" dirty="0" smtClean="0"/>
              <a:t>And if you are fought, we shall help you.” God bears witness that they are surely liars. [59:11]</a:t>
            </a:r>
          </a:p>
          <a:p>
            <a:pPr marL="0" indent="0">
              <a:buNone/>
            </a:pPr>
            <a:endParaRPr lang="en-GB" sz="2400" dirty="0"/>
          </a:p>
          <a:p>
            <a:pPr marL="0" indent="0">
              <a:buNone/>
            </a:pPr>
            <a:r>
              <a:rPr lang="en-GB" sz="2400" dirty="0" smtClean="0"/>
              <a:t>When the hypocrites come unto thee, they say, “We bear witness that though art indeed the Messenger of God.’ Yet God knows that thou art indeed His Messenger, and God bears witness that the hypocrites are surely liars. [63:1]</a:t>
            </a:r>
            <a:endParaRPr lang="en-GB" sz="2400" dirty="0"/>
          </a:p>
        </p:txBody>
      </p:sp>
    </p:spTree>
    <p:extLst>
      <p:ext uri="{BB962C8B-B14F-4D97-AF65-F5344CB8AC3E}">
        <p14:creationId xmlns:p14="http://schemas.microsoft.com/office/powerpoint/2010/main" val="1309100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Relevant verses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2400" dirty="0"/>
              <a:t>2:11-12- False claims of the hypocrites </a:t>
            </a:r>
            <a:endParaRPr lang="en-GB" sz="2400" dirty="0" smtClean="0"/>
          </a:p>
          <a:p>
            <a:pPr marL="0" indent="0">
              <a:buNone/>
            </a:pPr>
            <a:r>
              <a:rPr lang="en-GB" sz="2400" dirty="0" smtClean="0"/>
              <a:t>And </a:t>
            </a:r>
            <a:r>
              <a:rPr lang="en-GB" sz="2400" dirty="0" smtClean="0"/>
              <a:t>when it is said unto them, “Do not work corruption upon the earth,” they say, “We are only working righteousness.” Nay it is the who are the workers of corruption, though they are unaware. [2:11-12]</a:t>
            </a:r>
            <a:endParaRPr lang="en-GB" sz="2200" dirty="0"/>
          </a:p>
        </p:txBody>
      </p:sp>
    </p:spTree>
    <p:extLst>
      <p:ext uri="{BB962C8B-B14F-4D97-AF65-F5344CB8AC3E}">
        <p14:creationId xmlns:p14="http://schemas.microsoft.com/office/powerpoint/2010/main" val="16533213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726</TotalTime>
  <Words>723</Words>
  <Application>Microsoft Macintosh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Gill Sans MT</vt:lpstr>
      <vt:lpstr>Impact</vt:lpstr>
      <vt:lpstr>Majalla UI</vt:lpstr>
      <vt:lpstr>Wingdings</vt:lpstr>
      <vt:lpstr>Arial</vt:lpstr>
      <vt:lpstr>Badge</vt:lpstr>
      <vt:lpstr>The story of samiri</vt:lpstr>
      <vt:lpstr>starter</vt:lpstr>
      <vt:lpstr>reflections</vt:lpstr>
      <vt:lpstr>Learning objectives</vt:lpstr>
      <vt:lpstr>What can we understand from these verses?</vt:lpstr>
      <vt:lpstr>Questions to answer….</vt:lpstr>
      <vt:lpstr>Relevant verses</vt:lpstr>
      <vt:lpstr>Relevant verses</vt:lpstr>
      <vt:lpstr>Relevant verses</vt:lpstr>
      <vt:lpstr>Relevant hadith</vt:lpstr>
      <vt:lpstr>Important lessons</vt:lpstr>
      <vt:lpstr>Your task…</vt:lpstr>
      <vt:lpstr>plenary</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samiri</dc:title>
  <dc:creator>Zainab Ladak</dc:creator>
  <cp:lastModifiedBy>zdatoo@btinternet.com</cp:lastModifiedBy>
  <cp:revision>11</cp:revision>
  <dcterms:created xsi:type="dcterms:W3CDTF">2017-07-07T20:16:12Z</dcterms:created>
  <dcterms:modified xsi:type="dcterms:W3CDTF">2017-07-27T16:21:14Z</dcterms:modified>
</cp:coreProperties>
</file>