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2"/>
  </p:notesMasterIdLst>
  <p:sldIdLst>
    <p:sldId id="257" r:id="rId2"/>
    <p:sldId id="268" r:id="rId3"/>
    <p:sldId id="256" r:id="rId4"/>
    <p:sldId id="276" r:id="rId5"/>
    <p:sldId id="277" r:id="rId6"/>
    <p:sldId id="279" r:id="rId7"/>
    <p:sldId id="278" r:id="rId8"/>
    <p:sldId id="280" r:id="rId9"/>
    <p:sldId id="281" r:id="rId10"/>
    <p:sldId id="272" r:id="rId11"/>
    <p:sldId id="269" r:id="rId12"/>
    <p:sldId id="282" r:id="rId13"/>
    <p:sldId id="283" r:id="rId14"/>
    <p:sldId id="284" r:id="rId15"/>
    <p:sldId id="274" r:id="rId16"/>
    <p:sldId id="286" r:id="rId17"/>
    <p:sldId id="258" r:id="rId18"/>
    <p:sldId id="259" r:id="rId19"/>
    <p:sldId id="273" r:id="rId20"/>
    <p:sldId id="287"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45" d="100"/>
          <a:sy n="45" d="100"/>
        </p:scale>
        <p:origin x="-1512" y="-8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324266-EE70-3648-ADD5-36CF7F7F8BFF}" type="datetimeFigureOut">
              <a:rPr lang="en-US" smtClean="0"/>
              <a:t>17/08/17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565D5A-3C9D-264F-81BA-371A9857BCA5}" type="slidenum">
              <a:rPr lang="en-US" smtClean="0"/>
              <a:t>‹#›</a:t>
            </a:fld>
            <a:endParaRPr lang="en-US"/>
          </a:p>
        </p:txBody>
      </p:sp>
    </p:spTree>
    <p:extLst>
      <p:ext uri="{BB962C8B-B14F-4D97-AF65-F5344CB8AC3E}">
        <p14:creationId xmlns:p14="http://schemas.microsoft.com/office/powerpoint/2010/main" val="187384377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D654B59-CD46-A142-ACD4-842D82E52B2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26827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914400" marR="0" lvl="1" indent="-457200" algn="l" defTabSz="457200" rtl="0" eaLnBrk="1" fontAlgn="auto" latinLnBrk="0" hangingPunct="1">
              <a:lnSpc>
                <a:spcPct val="100000"/>
              </a:lnSpc>
              <a:spcBef>
                <a:spcPts val="0"/>
              </a:spcBef>
              <a:spcAft>
                <a:spcPts val="0"/>
              </a:spcAft>
              <a:buClrTx/>
              <a:buSzTx/>
              <a:buFont typeface="+mj-lt"/>
              <a:buNone/>
              <a:tabLst/>
              <a:defRPr/>
            </a:pPr>
            <a:r>
              <a:rPr lang="en-GB" dirty="0" smtClean="0"/>
              <a:t>One child starts off the story,</a:t>
            </a:r>
            <a:r>
              <a:rPr lang="en-GB" baseline="0" dirty="0" smtClean="0"/>
              <a:t> another carries on and they all get a turn to contribute to the story by listening and adding to the previous person.</a:t>
            </a:r>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2B2D2AF-CDC6-4E76-B4C7-A1807B792361}"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041264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565D5A-3C9D-264F-81BA-371A9857BCA5}" type="slidenum">
              <a:rPr lang="en-US" smtClean="0"/>
              <a:t>3</a:t>
            </a:fld>
            <a:endParaRPr lang="en-US"/>
          </a:p>
        </p:txBody>
      </p:sp>
    </p:spTree>
    <p:extLst>
      <p:ext uri="{BB962C8B-B14F-4D97-AF65-F5344CB8AC3E}">
        <p14:creationId xmlns:p14="http://schemas.microsoft.com/office/powerpoint/2010/main" val="17250037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Select Children to read aloud</a:t>
            </a:r>
            <a:endParaRPr lang="en-US" dirty="0"/>
          </a:p>
        </p:txBody>
      </p:sp>
      <p:sp>
        <p:nvSpPr>
          <p:cNvPr id="4" name="Slide Number Placeholder 3"/>
          <p:cNvSpPr>
            <a:spLocks noGrp="1"/>
          </p:cNvSpPr>
          <p:nvPr>
            <p:ph type="sldNum" sz="quarter" idx="10"/>
          </p:nvPr>
        </p:nvSpPr>
        <p:spPr/>
        <p:txBody>
          <a:bodyPr/>
          <a:lstStyle/>
          <a:p>
            <a:fld id="{0C565D5A-3C9D-264F-81BA-371A9857BCA5}" type="slidenum">
              <a:rPr lang="en-US" smtClean="0"/>
              <a:t>10</a:t>
            </a:fld>
            <a:endParaRPr lang="en-US"/>
          </a:p>
        </p:txBody>
      </p:sp>
    </p:spTree>
    <p:extLst>
      <p:ext uri="{BB962C8B-B14F-4D97-AF65-F5344CB8AC3E}">
        <p14:creationId xmlns:p14="http://schemas.microsoft.com/office/powerpoint/2010/main" val="39861465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Possible answers: </a:t>
            </a:r>
            <a:r>
              <a:rPr lang="en-GB" sz="1200" i="1" kern="1200" dirty="0" smtClean="0">
                <a:solidFill>
                  <a:schemeClr val="tx1"/>
                </a:solidFill>
                <a:effectLst/>
                <a:latin typeface="+mn-lt"/>
                <a:ea typeface="+mn-ea"/>
                <a:cs typeface="+mn-cs"/>
              </a:rPr>
              <a:t>[The sacrifice of Imam </a:t>
            </a:r>
            <a:r>
              <a:rPr lang="en-GB" sz="1200" i="1" kern="1200" dirty="0" err="1" smtClean="0">
                <a:solidFill>
                  <a:schemeClr val="tx1"/>
                </a:solidFill>
                <a:effectLst/>
                <a:latin typeface="+mn-lt"/>
                <a:ea typeface="+mn-ea"/>
                <a:cs typeface="+mn-cs"/>
              </a:rPr>
              <a:t>Husayn</a:t>
            </a:r>
            <a:r>
              <a:rPr lang="en-GB" sz="1200" i="1" kern="1200" dirty="0" smtClean="0">
                <a:solidFill>
                  <a:schemeClr val="tx1"/>
                </a:solidFill>
                <a:effectLst/>
                <a:latin typeface="+mn-lt"/>
                <a:ea typeface="+mn-ea"/>
                <a:cs typeface="+mn-cs"/>
              </a:rPr>
              <a:t> (as) at the tragic event of </a:t>
            </a:r>
            <a:r>
              <a:rPr lang="en-GB" sz="1200" i="1" kern="1200" dirty="0" err="1" smtClean="0">
                <a:solidFill>
                  <a:schemeClr val="tx1"/>
                </a:solidFill>
                <a:effectLst/>
                <a:latin typeface="+mn-lt"/>
                <a:ea typeface="+mn-ea"/>
                <a:cs typeface="+mn-cs"/>
              </a:rPr>
              <a:t>Ashura</a:t>
            </a:r>
            <a:r>
              <a:rPr lang="en-GB" sz="1200" i="1" kern="1200" dirty="0" smtClean="0">
                <a:solidFill>
                  <a:schemeClr val="tx1"/>
                </a:solidFill>
                <a:effectLst/>
                <a:latin typeface="+mn-lt"/>
                <a:ea typeface="+mn-ea"/>
                <a:cs typeface="+mn-cs"/>
              </a:rPr>
              <a:t> in Karbala]</a:t>
            </a:r>
            <a:endParaRPr lang="en-GB"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C565D5A-3C9D-264F-81BA-371A9857BCA5}" type="slidenum">
              <a:rPr lang="en-US" smtClean="0"/>
              <a:t>15</a:t>
            </a:fld>
            <a:endParaRPr lang="en-US"/>
          </a:p>
        </p:txBody>
      </p:sp>
    </p:spTree>
    <p:extLst>
      <p:ext uri="{BB962C8B-B14F-4D97-AF65-F5344CB8AC3E}">
        <p14:creationId xmlns:p14="http://schemas.microsoft.com/office/powerpoint/2010/main" val="290339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Select Children to read aloud</a:t>
            </a:r>
            <a:endParaRPr lang="en-US" dirty="0"/>
          </a:p>
        </p:txBody>
      </p:sp>
      <p:sp>
        <p:nvSpPr>
          <p:cNvPr id="4" name="Slide Number Placeholder 3"/>
          <p:cNvSpPr>
            <a:spLocks noGrp="1"/>
          </p:cNvSpPr>
          <p:nvPr>
            <p:ph type="sldNum" sz="quarter" idx="10"/>
          </p:nvPr>
        </p:nvSpPr>
        <p:spPr/>
        <p:txBody>
          <a:bodyPr/>
          <a:lstStyle/>
          <a:p>
            <a:fld id="{0C565D5A-3C9D-264F-81BA-371A9857BCA5}" type="slidenum">
              <a:rPr lang="en-US" smtClean="0"/>
              <a:t>17</a:t>
            </a:fld>
            <a:endParaRPr lang="en-US"/>
          </a:p>
        </p:txBody>
      </p:sp>
    </p:spTree>
    <p:extLst>
      <p:ext uri="{BB962C8B-B14F-4D97-AF65-F5344CB8AC3E}">
        <p14:creationId xmlns:p14="http://schemas.microsoft.com/office/powerpoint/2010/main" val="39861465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565D5A-3C9D-264F-81BA-371A9857BCA5}" type="slidenum">
              <a:rPr lang="en-US" smtClean="0"/>
              <a:t>20</a:t>
            </a:fld>
            <a:endParaRPr lang="en-US"/>
          </a:p>
        </p:txBody>
      </p:sp>
    </p:spTree>
    <p:extLst>
      <p:ext uri="{BB962C8B-B14F-4D97-AF65-F5344CB8AC3E}">
        <p14:creationId xmlns:p14="http://schemas.microsoft.com/office/powerpoint/2010/main" val="1725003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GB"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6C60003-1358-4A46-9276-ABE3DFDE9D96}" type="datetimeFigureOut">
              <a:rPr lang="en-US" smtClean="0"/>
              <a:t>17/08/17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88EC7869-25F5-974D-A60E-81E951E6AD3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6C60003-1358-4A46-9276-ABE3DFDE9D96}" type="datetimeFigureOut">
              <a:rPr lang="en-US" smtClean="0"/>
              <a:t>17/08/17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C7869-25F5-974D-A60E-81E951E6AD3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6C60003-1358-4A46-9276-ABE3DFDE9D96}" type="datetimeFigureOut">
              <a:rPr lang="en-US" smtClean="0"/>
              <a:t>17/08/17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C7869-25F5-974D-A60E-81E951E6AD3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6C60003-1358-4A46-9276-ABE3DFDE9D96}" type="datetimeFigureOut">
              <a:rPr lang="en-US" smtClean="0"/>
              <a:t>17/08/17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C7869-25F5-974D-A60E-81E951E6AD3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GB"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6C60003-1358-4A46-9276-ABE3DFDE9D96}" type="datetimeFigureOut">
              <a:rPr lang="en-US" smtClean="0"/>
              <a:t>17/08/17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C7869-25F5-974D-A60E-81E951E6AD3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GB"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6C60003-1358-4A46-9276-ABE3DFDE9D96}" type="datetimeFigureOut">
              <a:rPr lang="en-US" smtClean="0"/>
              <a:t>17/08/17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EC7869-25F5-974D-A60E-81E951E6AD3F}" type="slidenum">
              <a:rPr lang="en-US" smtClean="0"/>
              <a:t>‹#›</a:t>
            </a:fld>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B6C60003-1358-4A46-9276-ABE3DFDE9D96}" type="datetimeFigureOut">
              <a:rPr lang="en-US" smtClean="0"/>
              <a:t>17/08/17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EC7869-25F5-974D-A60E-81E951E6AD3F}" type="slidenum">
              <a:rPr lang="en-US" smtClean="0"/>
              <a:t>‹#›</a:t>
            </a:fld>
            <a:endParaRPr lang="en-US"/>
          </a:p>
        </p:txBody>
      </p:sp>
      <p:sp>
        <p:nvSpPr>
          <p:cNvPr id="15" name="Content Placeholder 14"/>
          <p:cNvSpPr>
            <a:spLocks noGrp="1"/>
          </p:cNvSpPr>
          <p:nvPr>
            <p:ph sz="quarter" idx="13"/>
          </p:nvPr>
        </p:nvSpPr>
        <p:spPr>
          <a:xfrm>
            <a:off x="685800" y="2209800"/>
            <a:ext cx="3657600" cy="32004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GB"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B6C60003-1358-4A46-9276-ABE3DFDE9D96}" type="datetimeFigureOut">
              <a:rPr lang="en-US" smtClean="0"/>
              <a:t>17/08/17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EC7869-25F5-974D-A60E-81E951E6AD3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B6C60003-1358-4A46-9276-ABE3DFDE9D96}" type="datetimeFigureOut">
              <a:rPr lang="en-US" smtClean="0"/>
              <a:t>17/08/17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EC7869-25F5-974D-A60E-81E951E6AD3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GB"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6C60003-1358-4A46-9276-ABE3DFDE9D96}" type="datetimeFigureOut">
              <a:rPr lang="en-US" smtClean="0"/>
              <a:t>17/08/17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EC7869-25F5-974D-A60E-81E951E6AD3F}" type="slidenum">
              <a:rPr lang="en-US" smtClean="0"/>
              <a:t>‹#›</a:t>
            </a:fld>
            <a:endParaRPr lang="en-US"/>
          </a:p>
        </p:txBody>
      </p:sp>
      <p:sp>
        <p:nvSpPr>
          <p:cNvPr id="13" name="Content Placeholder 12"/>
          <p:cNvSpPr>
            <a:spLocks noGrp="1"/>
          </p:cNvSpPr>
          <p:nvPr>
            <p:ph sz="quarter" idx="13"/>
          </p:nvPr>
        </p:nvSpPr>
        <p:spPr>
          <a:xfrm>
            <a:off x="4572000" y="609600"/>
            <a:ext cx="3886200" cy="41910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GB"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6C60003-1358-4A46-9276-ABE3DFDE9D96}" type="datetimeFigureOut">
              <a:rPr lang="en-US" smtClean="0"/>
              <a:t>17/08/17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EC7869-25F5-974D-A60E-81E951E6AD3F}" type="slidenum">
              <a:rPr lang="en-US" smtClean="0"/>
              <a:t>‹#›</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GB"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GB"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w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GB"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B6C60003-1358-4A46-9276-ABE3DFDE9D96}" type="datetimeFigureOut">
              <a:rPr lang="en-US" smtClean="0"/>
              <a:t>17/08/17</a:t>
            </a:fld>
            <a:endParaRPr lang="en-US"/>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88EC7869-25F5-974D-A60E-81E951E6AD3F}"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7.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8.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jpeg"/><Relationship Id="rId3"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quran-o-sunnat.com/wp-content/uploads/2015/08/Read-holy-Quran.jpg"/>
          <p:cNvPicPr>
            <a:picLocks noChangeAspect="1" noChangeArrowheads="1"/>
          </p:cNvPicPr>
          <p:nvPr/>
        </p:nvPicPr>
        <p:blipFill>
          <a:blip r:embed="rId3" cstate="print">
            <a:duotone>
              <a:schemeClr val="bg2">
                <a:shade val="45000"/>
                <a:satMod val="135000"/>
              </a:schemeClr>
              <a:prstClr val="white"/>
            </a:duotone>
          </a:blip>
          <a:srcRect/>
          <a:stretch>
            <a:fillRect/>
          </a:stretch>
        </p:blipFill>
        <p:spPr bwMode="auto">
          <a:xfrm>
            <a:off x="1547664" y="548680"/>
            <a:ext cx="6075294" cy="5341408"/>
          </a:xfrm>
          <a:prstGeom prst="ellipse">
            <a:avLst/>
          </a:prstGeom>
          <a:ln>
            <a:noFill/>
          </a:ln>
          <a:effectLst>
            <a:softEdge rad="112500"/>
          </a:effectLst>
        </p:spPr>
      </p:pic>
      <p:sp>
        <p:nvSpPr>
          <p:cNvPr id="5" name="Rectangle 4"/>
          <p:cNvSpPr/>
          <p:nvPr/>
        </p:nvSpPr>
        <p:spPr>
          <a:xfrm>
            <a:off x="1270085" y="1221372"/>
            <a:ext cx="6765644" cy="3046988"/>
          </a:xfrm>
          <a:prstGeom prst="rect">
            <a:avLst/>
          </a:prstGeom>
          <a:noFill/>
        </p:spPr>
        <p:txBody>
          <a:bodyPr wrap="square" lIns="91440" tIns="45720" rIns="91440" bIns="45720" anchor="t">
            <a:spAutoFit/>
          </a:bodyPr>
          <a:lstStyle/>
          <a:p>
            <a:pPr algn="ctr" defTabSz="457200"/>
            <a:r>
              <a:rPr lang="x-none" sz="9600" b="1" dirty="0">
                <a:ln w="28575" cmpd="sng">
                  <a:solidFill>
                    <a:prstClr val="black">
                      <a:lumMod val="85000"/>
                      <a:lumOff val="15000"/>
                    </a:prstClr>
                  </a:solidFill>
                  <a:prstDash val="solid"/>
                </a:ln>
                <a:solidFill>
                  <a:srgbClr val="FFFF00"/>
                </a:solidFill>
                <a:latin typeface="Apple Chancery" pitchFamily="66" charset="0"/>
              </a:rPr>
              <a:t>Qur`an Appreciation</a:t>
            </a:r>
          </a:p>
        </p:txBody>
      </p:sp>
      <p:sp>
        <p:nvSpPr>
          <p:cNvPr id="2" name="Footer Placeholder 1"/>
          <p:cNvSpPr>
            <a:spLocks noGrp="1"/>
          </p:cNvSpPr>
          <p:nvPr>
            <p:ph type="ftr" sz="quarter" idx="11"/>
          </p:nvPr>
        </p:nvSpPr>
        <p:spPr>
          <a:xfrm>
            <a:off x="273423" y="6416675"/>
            <a:ext cx="2895600" cy="365125"/>
          </a:xfrm>
        </p:spPr>
        <p:txBody>
          <a:bodyPr/>
          <a:lstStyle/>
          <a:p>
            <a:pPr defTabSz="457200"/>
            <a:r>
              <a:rPr lang="en-US" dirty="0">
                <a:solidFill>
                  <a:prstClr val="white"/>
                </a:solidFill>
                <a:latin typeface="News Gothic MT"/>
              </a:rPr>
              <a:t>Lesson </a:t>
            </a:r>
            <a:r>
              <a:rPr lang="en-US" dirty="0" smtClean="0">
                <a:solidFill>
                  <a:prstClr val="white"/>
                </a:solidFill>
                <a:latin typeface="News Gothic MT"/>
              </a:rPr>
              <a:t>1- </a:t>
            </a:r>
            <a:r>
              <a:rPr lang="en-US" dirty="0" err="1" smtClean="0">
                <a:solidFill>
                  <a:prstClr val="white"/>
                </a:solidFill>
                <a:latin typeface="News Gothic MT"/>
              </a:rPr>
              <a:t>tHE</a:t>
            </a:r>
            <a:r>
              <a:rPr lang="en-US" dirty="0" smtClean="0">
                <a:solidFill>
                  <a:prstClr val="white"/>
                </a:solidFill>
                <a:latin typeface="News Gothic MT"/>
              </a:rPr>
              <a:t> </a:t>
            </a:r>
            <a:r>
              <a:rPr lang="en-US" dirty="0" err="1" smtClean="0">
                <a:solidFill>
                  <a:prstClr val="white"/>
                </a:solidFill>
                <a:latin typeface="News Gothic MT"/>
              </a:rPr>
              <a:t>dUas</a:t>
            </a:r>
            <a:r>
              <a:rPr lang="en-US" dirty="0" smtClean="0">
                <a:solidFill>
                  <a:prstClr val="white"/>
                </a:solidFill>
                <a:latin typeface="News Gothic MT"/>
              </a:rPr>
              <a:t> of Prophet Ibrahim</a:t>
            </a:r>
            <a:endParaRPr lang="en-US" dirty="0">
              <a:solidFill>
                <a:prstClr val="white"/>
              </a:solidFill>
              <a:latin typeface="News Gothic MT"/>
            </a:endParaRPr>
          </a:p>
        </p:txBody>
      </p:sp>
      <p:sp>
        <p:nvSpPr>
          <p:cNvPr id="6" name="Horizontal Scroll 5"/>
          <p:cNvSpPr/>
          <p:nvPr/>
        </p:nvSpPr>
        <p:spPr>
          <a:xfrm>
            <a:off x="714323" y="0"/>
            <a:ext cx="7936926" cy="1454928"/>
          </a:xfrm>
          <a:prstGeom prst="horizontalScroll">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600" b="1" u="sng" dirty="0" smtClean="0">
                <a:solidFill>
                  <a:srgbClr val="000090"/>
                </a:solidFill>
              </a:rPr>
              <a:t>Lesson 1</a:t>
            </a:r>
          </a:p>
          <a:p>
            <a:pPr algn="ctr"/>
            <a:r>
              <a:rPr lang="en-GB" sz="3600" b="1" u="sng" dirty="0" smtClean="0">
                <a:solidFill>
                  <a:srgbClr val="000090"/>
                </a:solidFill>
              </a:rPr>
              <a:t> The </a:t>
            </a:r>
            <a:r>
              <a:rPr lang="en-GB" sz="3600" b="1" u="sng" dirty="0" err="1" smtClean="0">
                <a:solidFill>
                  <a:srgbClr val="000090"/>
                </a:solidFill>
              </a:rPr>
              <a:t>Duas</a:t>
            </a:r>
            <a:r>
              <a:rPr lang="en-GB" sz="3600" b="1" u="sng" dirty="0" smtClean="0">
                <a:solidFill>
                  <a:srgbClr val="000090"/>
                </a:solidFill>
              </a:rPr>
              <a:t> of PROPHET </a:t>
            </a:r>
            <a:r>
              <a:rPr lang="en-GB" sz="3600" b="1" u="sng" dirty="0" smtClean="0">
                <a:solidFill>
                  <a:srgbClr val="000090"/>
                </a:solidFill>
              </a:rPr>
              <a:t>IBRAHIM</a:t>
            </a:r>
            <a:endParaRPr lang="en-GB" sz="3600" b="1" dirty="0">
              <a:solidFill>
                <a:srgbClr val="000090"/>
              </a:solidFill>
            </a:endParaRPr>
          </a:p>
        </p:txBody>
      </p:sp>
    </p:spTree>
    <p:extLst>
      <p:ext uri="{BB962C8B-B14F-4D97-AF65-F5344CB8AC3E}">
        <p14:creationId xmlns:p14="http://schemas.microsoft.com/office/powerpoint/2010/main" val="41768929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ertical Scroll 3"/>
          <p:cNvSpPr/>
          <p:nvPr/>
        </p:nvSpPr>
        <p:spPr>
          <a:xfrm>
            <a:off x="164353" y="1783218"/>
            <a:ext cx="8979647" cy="4448443"/>
          </a:xfrm>
          <a:prstGeom prst="verticalScroll">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762000" y="1987154"/>
            <a:ext cx="7530353" cy="3785652"/>
          </a:xfrm>
          <a:prstGeom prst="rect">
            <a:avLst/>
          </a:prstGeom>
        </p:spPr>
        <p:txBody>
          <a:bodyPr wrap="square">
            <a:spAutoFit/>
          </a:bodyPr>
          <a:lstStyle/>
          <a:p>
            <a:pPr algn="ctr"/>
            <a:r>
              <a:rPr lang="en-GB" sz="4800" b="1" i="1" dirty="0" smtClean="0">
                <a:solidFill>
                  <a:schemeClr val="bg1"/>
                </a:solidFill>
              </a:rPr>
              <a:t>When </a:t>
            </a:r>
            <a:r>
              <a:rPr lang="en-GB" sz="4800" b="1" i="1" dirty="0">
                <a:solidFill>
                  <a:schemeClr val="bg1"/>
                </a:solidFill>
              </a:rPr>
              <a:t>they threw him in the fire, We commanded, "O fire! Be cool and comfortable for Ibrahim."</a:t>
            </a:r>
            <a:endParaRPr lang="en-GB" sz="4800" dirty="0">
              <a:solidFill>
                <a:schemeClr val="bg1"/>
              </a:solidFill>
            </a:endParaRPr>
          </a:p>
          <a:p>
            <a:pPr algn="ctr"/>
            <a:r>
              <a:rPr lang="en-GB" sz="4800" b="1" i="1" dirty="0">
                <a:solidFill>
                  <a:schemeClr val="bg1"/>
                </a:solidFill>
              </a:rPr>
              <a:t>[Surah al-</a:t>
            </a:r>
            <a:r>
              <a:rPr lang="en-GB" sz="4800" b="1" i="1" dirty="0" err="1">
                <a:solidFill>
                  <a:schemeClr val="bg1"/>
                </a:solidFill>
              </a:rPr>
              <a:t>Anbiyaa</a:t>
            </a:r>
            <a:r>
              <a:rPr lang="en-GB" sz="4800" b="1" i="1" dirty="0">
                <a:solidFill>
                  <a:schemeClr val="bg1"/>
                </a:solidFill>
              </a:rPr>
              <a:t>’ 21:68]</a:t>
            </a:r>
            <a:endParaRPr lang="en-GB" sz="4800" dirty="0">
              <a:solidFill>
                <a:schemeClr val="bg1"/>
              </a:solidFill>
            </a:endParaRPr>
          </a:p>
        </p:txBody>
      </p:sp>
      <p:sp>
        <p:nvSpPr>
          <p:cNvPr id="2" name="TextBox 1"/>
          <p:cNvSpPr txBox="1"/>
          <p:nvPr/>
        </p:nvSpPr>
        <p:spPr>
          <a:xfrm>
            <a:off x="968758" y="710283"/>
            <a:ext cx="3444473" cy="523220"/>
          </a:xfrm>
          <a:prstGeom prst="rect">
            <a:avLst/>
          </a:prstGeom>
          <a:noFill/>
        </p:spPr>
        <p:txBody>
          <a:bodyPr wrap="square" rtlCol="0">
            <a:spAutoFit/>
          </a:bodyPr>
          <a:lstStyle/>
          <a:p>
            <a:r>
              <a:rPr lang="en-US" sz="2800" dirty="0" smtClean="0"/>
              <a:t>The Holy Quran says</a:t>
            </a:r>
            <a:r>
              <a:rPr lang="en-US" dirty="0" smtClean="0"/>
              <a:t>:</a:t>
            </a:r>
            <a:endParaRPr lang="en-US" dirty="0"/>
          </a:p>
        </p:txBody>
      </p:sp>
    </p:spTree>
    <p:extLst>
      <p:ext uri="{BB962C8B-B14F-4D97-AF65-F5344CB8AC3E}">
        <p14:creationId xmlns:p14="http://schemas.microsoft.com/office/powerpoint/2010/main" val="6614557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xplosion 2 1"/>
          <p:cNvSpPr/>
          <p:nvPr/>
        </p:nvSpPr>
        <p:spPr>
          <a:xfrm>
            <a:off x="-1463901" y="-2003778"/>
            <a:ext cx="12163295" cy="10627653"/>
          </a:xfrm>
          <a:prstGeom prst="irregularSeal2">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600" dirty="0"/>
              <a:t>Prophet Ibrahim (AS) put all his faith into Allah. His father was his bitter enemy, the public were against him, and the king of the time was enraged with humility. Their hatred and humiliation led the people to plan a terrible punishment. </a:t>
            </a:r>
            <a:br>
              <a:rPr lang="en-GB" sz="3600" dirty="0"/>
            </a:br>
            <a:endParaRPr lang="en-GB" sz="3600" b="1" dirty="0">
              <a:solidFill>
                <a:srgbClr val="000090"/>
              </a:solidFill>
            </a:endParaRPr>
          </a:p>
        </p:txBody>
      </p:sp>
    </p:spTree>
    <p:extLst>
      <p:ext uri="{BB962C8B-B14F-4D97-AF65-F5344CB8AC3E}">
        <p14:creationId xmlns:p14="http://schemas.microsoft.com/office/powerpoint/2010/main" val="190773659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xplosion 2 1"/>
          <p:cNvSpPr/>
          <p:nvPr/>
        </p:nvSpPr>
        <p:spPr>
          <a:xfrm>
            <a:off x="-3697111" y="-2427111"/>
            <a:ext cx="16594667" cy="10837333"/>
          </a:xfrm>
          <a:prstGeom prst="irregularSeal2">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200" b="1" dirty="0">
                <a:solidFill>
                  <a:srgbClr val="000000"/>
                </a:solidFill>
                <a:latin typeface="Arial Hebrew"/>
                <a:cs typeface="Arial Hebrew"/>
              </a:rPr>
              <a:t>However, Prophet Ibrahim (AS) did not fret nor fear. He did not care for the taunts of the people. </a:t>
            </a:r>
            <a:endParaRPr lang="en-GB" sz="3200" b="1" dirty="0" smtClean="0">
              <a:solidFill>
                <a:srgbClr val="000000"/>
              </a:solidFill>
              <a:latin typeface="Arial Hebrew"/>
              <a:cs typeface="Arial Hebrew"/>
            </a:endParaRPr>
          </a:p>
          <a:p>
            <a:pPr algn="ctr"/>
            <a:endParaRPr lang="en-GB" sz="3200" b="1" dirty="0" smtClean="0">
              <a:solidFill>
                <a:srgbClr val="000000"/>
              </a:solidFill>
              <a:latin typeface="Arial Hebrew"/>
              <a:cs typeface="Arial Hebrew"/>
            </a:endParaRPr>
          </a:p>
          <a:p>
            <a:pPr algn="ctr"/>
            <a:r>
              <a:rPr lang="en-GB" sz="3200" b="1" dirty="0" smtClean="0">
                <a:solidFill>
                  <a:srgbClr val="000000"/>
                </a:solidFill>
                <a:latin typeface="Arial Hebrew"/>
                <a:cs typeface="Arial Hebrew"/>
              </a:rPr>
              <a:t>He </a:t>
            </a:r>
            <a:r>
              <a:rPr lang="en-GB" sz="3200" b="1" dirty="0">
                <a:solidFill>
                  <a:srgbClr val="000000"/>
                </a:solidFill>
                <a:latin typeface="Arial Hebrew"/>
                <a:cs typeface="Arial Hebrew"/>
              </a:rPr>
              <a:t>remained occupied in calling the people to Allah. </a:t>
            </a:r>
            <a:endParaRPr lang="en-GB" sz="3200" b="1" dirty="0" smtClean="0">
              <a:solidFill>
                <a:srgbClr val="000000"/>
              </a:solidFill>
              <a:latin typeface="Arial Hebrew"/>
              <a:cs typeface="Arial Hebrew"/>
            </a:endParaRPr>
          </a:p>
          <a:p>
            <a:pPr algn="ctr"/>
            <a:r>
              <a:rPr lang="en-GB" sz="3200" b="1" dirty="0" smtClean="0">
                <a:solidFill>
                  <a:srgbClr val="000000"/>
                </a:solidFill>
                <a:latin typeface="Arial Hebrew"/>
                <a:cs typeface="Arial Hebrew"/>
              </a:rPr>
              <a:t>At </a:t>
            </a:r>
            <a:r>
              <a:rPr lang="en-GB" sz="3200" b="1" dirty="0">
                <a:solidFill>
                  <a:srgbClr val="000000"/>
                </a:solidFill>
                <a:latin typeface="Arial Hebrew"/>
                <a:cs typeface="Arial Hebrew"/>
              </a:rPr>
              <a:t>such a critical time when all earthly supports were removed, and all outward means of assistance lost Prophet Ibrahim (AS) placed his faith in the Supporter of all who support and the Assistant of all assistants, the assistance of the One Allah. </a:t>
            </a:r>
          </a:p>
        </p:txBody>
      </p:sp>
    </p:spTree>
    <p:extLst>
      <p:ext uri="{BB962C8B-B14F-4D97-AF65-F5344CB8AC3E}">
        <p14:creationId xmlns:p14="http://schemas.microsoft.com/office/powerpoint/2010/main" val="11216593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dissolve">
                                      <p:cBhvr>
                                        <p:cTn id="15"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xplosion 2 1"/>
          <p:cNvSpPr/>
          <p:nvPr/>
        </p:nvSpPr>
        <p:spPr>
          <a:xfrm>
            <a:off x="-1463901" y="-1528185"/>
            <a:ext cx="12163295" cy="9728727"/>
          </a:xfrm>
          <a:prstGeom prst="irregularSeal2">
            <a:avLst/>
          </a:prstGeom>
        </p:spPr>
        <p:style>
          <a:lnRef idx="1">
            <a:schemeClr val="accent1"/>
          </a:lnRef>
          <a:fillRef idx="3">
            <a:schemeClr val="accent1"/>
          </a:fillRef>
          <a:effectRef idx="2">
            <a:schemeClr val="accent1"/>
          </a:effectRef>
          <a:fontRef idx="minor">
            <a:schemeClr val="lt1"/>
          </a:fontRef>
        </p:style>
        <p:txBody>
          <a:bodyPr rtlCol="0" anchor="ctr"/>
          <a:lstStyle/>
          <a:p>
            <a:r>
              <a:rPr lang="en-GB" sz="3600" dirty="0"/>
              <a:t>And Allah did not abandon his high-ranking </a:t>
            </a:r>
            <a:r>
              <a:rPr lang="en-GB" sz="3600" dirty="0" err="1"/>
              <a:t>Nabi</a:t>
            </a:r>
            <a:r>
              <a:rPr lang="en-GB" sz="3600" dirty="0"/>
              <a:t>. He reduced the plots of the enemy to dust.  </a:t>
            </a:r>
          </a:p>
        </p:txBody>
      </p:sp>
    </p:spTree>
    <p:extLst>
      <p:ext uri="{BB962C8B-B14F-4D97-AF65-F5344CB8AC3E}">
        <p14:creationId xmlns:p14="http://schemas.microsoft.com/office/powerpoint/2010/main" val="112165934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xplosion 2 1"/>
          <p:cNvSpPr/>
          <p:nvPr/>
        </p:nvSpPr>
        <p:spPr>
          <a:xfrm>
            <a:off x="-1722237" y="-1528185"/>
            <a:ext cx="12163295" cy="9728727"/>
          </a:xfrm>
          <a:prstGeom prst="irregularSeal2">
            <a:avLst/>
          </a:prstGeom>
        </p:spPr>
        <p:style>
          <a:lnRef idx="1">
            <a:schemeClr val="accent1"/>
          </a:lnRef>
          <a:fillRef idx="3">
            <a:schemeClr val="accent1"/>
          </a:fillRef>
          <a:effectRef idx="2">
            <a:schemeClr val="accent1"/>
          </a:effectRef>
          <a:fontRef idx="minor">
            <a:schemeClr val="lt1"/>
          </a:fontRef>
        </p:style>
        <p:txBody>
          <a:bodyPr rtlCol="0" anchor="ctr"/>
          <a:lstStyle/>
          <a:p>
            <a:r>
              <a:rPr lang="en-GB" sz="3600" dirty="0"/>
              <a:t>At that moment the fire became “Cool and Tranquil” for Prophet Ibrahim (AS). His enemy could not harm him in the least. </a:t>
            </a:r>
            <a:br>
              <a:rPr lang="en-GB" sz="3600" dirty="0"/>
            </a:br>
            <a:r>
              <a:rPr lang="en-GB" sz="3600" dirty="0"/>
              <a:t>This is the Greatness of Faith and this is the Help that Allah has promised to those who place their total trust in Him. </a:t>
            </a:r>
          </a:p>
          <a:p>
            <a:r>
              <a:rPr lang="en-GB" sz="3600" dirty="0" smtClean="0"/>
              <a:t> </a:t>
            </a:r>
            <a:endParaRPr lang="en-GB" sz="3600" dirty="0"/>
          </a:p>
        </p:txBody>
      </p:sp>
    </p:spTree>
    <p:extLst>
      <p:ext uri="{BB962C8B-B14F-4D97-AF65-F5344CB8AC3E}">
        <p14:creationId xmlns:p14="http://schemas.microsoft.com/office/powerpoint/2010/main" val="407423030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15.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2049" y="4137261"/>
            <a:ext cx="2238727" cy="2393478"/>
          </a:xfrm>
          <a:prstGeom prst="rect">
            <a:avLst/>
          </a:prstGeom>
          <a:ln>
            <a:noFill/>
          </a:ln>
          <a:effectLst>
            <a:softEdge rad="112500"/>
          </a:effectLst>
        </p:spPr>
      </p:pic>
      <p:sp>
        <p:nvSpPr>
          <p:cNvPr id="3" name="Cloud Callout 2"/>
          <p:cNvSpPr/>
          <p:nvPr/>
        </p:nvSpPr>
        <p:spPr>
          <a:xfrm>
            <a:off x="1210235" y="239060"/>
            <a:ext cx="7171765" cy="4332940"/>
          </a:xfrm>
          <a:prstGeom prst="cloud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200" b="1" dirty="0">
                <a:solidFill>
                  <a:srgbClr val="000000"/>
                </a:solidFill>
                <a:latin typeface="Arial Hebrew"/>
                <a:cs typeface="Arial Hebrew"/>
              </a:rPr>
              <a:t>I</a:t>
            </a:r>
            <a:r>
              <a:rPr lang="en-GB" sz="3200" b="1" dirty="0" smtClean="0">
                <a:solidFill>
                  <a:srgbClr val="000000"/>
                </a:solidFill>
                <a:latin typeface="Arial Hebrew"/>
                <a:cs typeface="Arial Hebrew"/>
              </a:rPr>
              <a:t>f </a:t>
            </a:r>
            <a:r>
              <a:rPr lang="en-GB" sz="3200" b="1" dirty="0">
                <a:solidFill>
                  <a:srgbClr val="000000"/>
                </a:solidFill>
                <a:latin typeface="Arial Hebrew"/>
                <a:cs typeface="Arial Hebrew"/>
              </a:rPr>
              <a:t>this </a:t>
            </a:r>
            <a:r>
              <a:rPr lang="en-GB" sz="3200" b="1" dirty="0" err="1">
                <a:solidFill>
                  <a:srgbClr val="000000"/>
                </a:solidFill>
                <a:latin typeface="Arial Hebrew"/>
                <a:cs typeface="Arial Hebrew"/>
              </a:rPr>
              <a:t>dua</a:t>
            </a:r>
            <a:r>
              <a:rPr lang="en-GB" sz="3200" b="1" dirty="0">
                <a:solidFill>
                  <a:srgbClr val="000000"/>
                </a:solidFill>
                <a:latin typeface="Arial Hebrew"/>
                <a:cs typeface="Arial Hebrew"/>
              </a:rPr>
              <a:t>, recited by Prophet Ibrahim (AS) had such an effect on the fire, at the command of Allah (SWT) how much more powerful is the Creator of such beings?</a:t>
            </a:r>
            <a:endParaRPr lang="en-US" sz="3200" b="1" dirty="0">
              <a:solidFill>
                <a:srgbClr val="000000"/>
              </a:solidFill>
              <a:latin typeface="Arial Hebrew"/>
              <a:cs typeface="Arial Hebrew"/>
            </a:endParaRPr>
          </a:p>
        </p:txBody>
      </p:sp>
    </p:spTree>
    <p:extLst>
      <p:ext uri="{BB962C8B-B14F-4D97-AF65-F5344CB8AC3E}">
        <p14:creationId xmlns:p14="http://schemas.microsoft.com/office/powerpoint/2010/main" val="219107122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xplosion 1 2"/>
          <p:cNvSpPr/>
          <p:nvPr/>
        </p:nvSpPr>
        <p:spPr>
          <a:xfrm>
            <a:off x="-1185333" y="-818444"/>
            <a:ext cx="11176000" cy="8353777"/>
          </a:xfrm>
          <a:prstGeom prst="irregularSeal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ectangle 3"/>
          <p:cNvSpPr/>
          <p:nvPr/>
        </p:nvSpPr>
        <p:spPr>
          <a:xfrm>
            <a:off x="536222" y="1422948"/>
            <a:ext cx="7958667" cy="3539431"/>
          </a:xfrm>
          <a:prstGeom prst="rect">
            <a:avLst/>
          </a:prstGeom>
        </p:spPr>
        <p:txBody>
          <a:bodyPr wrap="square">
            <a:spAutoFit/>
          </a:bodyPr>
          <a:lstStyle/>
          <a:p>
            <a:pPr algn="ctr"/>
            <a:r>
              <a:rPr lang="en-GB" sz="2800" b="1" dirty="0">
                <a:solidFill>
                  <a:srgbClr val="000000"/>
                </a:solidFill>
              </a:rPr>
              <a:t>This </a:t>
            </a:r>
            <a:r>
              <a:rPr lang="en-GB" sz="2800" b="1" dirty="0" err="1">
                <a:solidFill>
                  <a:srgbClr val="000000"/>
                </a:solidFill>
              </a:rPr>
              <a:t>Dua</a:t>
            </a:r>
            <a:r>
              <a:rPr lang="en-GB" sz="2800" b="1" dirty="0">
                <a:solidFill>
                  <a:srgbClr val="000000"/>
                </a:solidFill>
              </a:rPr>
              <a:t>, therefore, can be recited in times of hardship and challenges. </a:t>
            </a:r>
            <a:endParaRPr lang="en-GB" sz="2800" b="1" dirty="0" smtClean="0">
              <a:solidFill>
                <a:srgbClr val="000000"/>
              </a:solidFill>
            </a:endParaRPr>
          </a:p>
          <a:p>
            <a:pPr algn="ctr"/>
            <a:endParaRPr lang="en-GB" sz="2800" b="1" dirty="0">
              <a:solidFill>
                <a:srgbClr val="000000"/>
              </a:solidFill>
            </a:endParaRPr>
          </a:p>
          <a:p>
            <a:pPr algn="ctr"/>
            <a:r>
              <a:rPr lang="en-GB" sz="2800" b="1" dirty="0" smtClean="0">
                <a:solidFill>
                  <a:srgbClr val="000000"/>
                </a:solidFill>
              </a:rPr>
              <a:t>It appears </a:t>
            </a:r>
            <a:r>
              <a:rPr lang="en-GB" sz="2800" b="1" dirty="0">
                <a:solidFill>
                  <a:srgbClr val="000000"/>
                </a:solidFill>
              </a:rPr>
              <a:t>in the following verse of Surah </a:t>
            </a:r>
            <a:r>
              <a:rPr lang="en-GB" sz="2800" b="1" dirty="0" err="1">
                <a:solidFill>
                  <a:srgbClr val="000000"/>
                </a:solidFill>
              </a:rPr>
              <a:t>Aal</a:t>
            </a:r>
            <a:r>
              <a:rPr lang="en-GB" sz="2800" b="1" dirty="0">
                <a:solidFill>
                  <a:srgbClr val="000000"/>
                </a:solidFill>
              </a:rPr>
              <a:t>-e-Imran and was revealed to Prophet Muhammad (SAW) when his enemies had gathered around him during the battle of </a:t>
            </a:r>
            <a:r>
              <a:rPr lang="en-GB" sz="2800" b="1" dirty="0" err="1">
                <a:solidFill>
                  <a:srgbClr val="000000"/>
                </a:solidFill>
              </a:rPr>
              <a:t>Uhud</a:t>
            </a:r>
            <a:r>
              <a:rPr lang="en-GB" sz="2800" b="1" dirty="0">
                <a:solidFill>
                  <a:srgbClr val="000000"/>
                </a:solidFill>
              </a:rPr>
              <a:t>.</a:t>
            </a:r>
          </a:p>
        </p:txBody>
      </p:sp>
    </p:spTree>
    <p:extLst>
      <p:ext uri="{BB962C8B-B14F-4D97-AF65-F5344CB8AC3E}">
        <p14:creationId xmlns:p14="http://schemas.microsoft.com/office/powerpoint/2010/main" val="81905626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ertical Scroll 3"/>
          <p:cNvSpPr/>
          <p:nvPr/>
        </p:nvSpPr>
        <p:spPr>
          <a:xfrm>
            <a:off x="-423333" y="437446"/>
            <a:ext cx="9976555" cy="6279444"/>
          </a:xfrm>
          <a:prstGeom prst="verticalScrol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762000" y="437445"/>
            <a:ext cx="7530353" cy="6247864"/>
          </a:xfrm>
          <a:prstGeom prst="rect">
            <a:avLst/>
          </a:prstGeom>
        </p:spPr>
        <p:txBody>
          <a:bodyPr wrap="square">
            <a:spAutoFit/>
          </a:bodyPr>
          <a:lstStyle/>
          <a:p>
            <a:pPr algn="ctr"/>
            <a:r>
              <a:rPr lang="en-GB" sz="4000" b="1" i="1" dirty="0"/>
              <a:t>“and who, when the people told them: "Your enemies have mustered a great force against you: fear them," grew more firm in their faith and replied: "Allah's help is all-sufficient for us. He is the best protector</a:t>
            </a:r>
            <a:r>
              <a:rPr lang="en-GB" sz="4000" b="1" i="1" dirty="0" smtClean="0"/>
              <a:t>.”</a:t>
            </a:r>
          </a:p>
          <a:p>
            <a:endParaRPr lang="en-GB" sz="4000" dirty="0"/>
          </a:p>
          <a:p>
            <a:r>
              <a:rPr lang="en-GB" sz="4000" b="1" i="1" dirty="0"/>
              <a:t>[Surah ale-</a:t>
            </a:r>
            <a:r>
              <a:rPr lang="en-GB" sz="4000" b="1" i="1" dirty="0" err="1"/>
              <a:t>Imraan</a:t>
            </a:r>
            <a:r>
              <a:rPr lang="en-GB" sz="4000" b="1" i="1" dirty="0"/>
              <a:t>’(3:173]</a:t>
            </a:r>
            <a:endParaRPr lang="en-GB" sz="4000" dirty="0"/>
          </a:p>
          <a:p>
            <a:r>
              <a:rPr lang="en-GB" sz="4000" b="1" dirty="0"/>
              <a:t> </a:t>
            </a:r>
            <a:endParaRPr lang="en-GB" sz="4000" dirty="0"/>
          </a:p>
        </p:txBody>
      </p:sp>
    </p:spTree>
    <p:extLst>
      <p:ext uri="{BB962C8B-B14F-4D97-AF65-F5344CB8AC3E}">
        <p14:creationId xmlns:p14="http://schemas.microsoft.com/office/powerpoint/2010/main" val="354242463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ular Callout 2"/>
          <p:cNvSpPr/>
          <p:nvPr/>
        </p:nvSpPr>
        <p:spPr>
          <a:xfrm>
            <a:off x="680157" y="70554"/>
            <a:ext cx="8181622" cy="5235224"/>
          </a:xfrm>
          <a:prstGeom prst="wedgeRoundRectCallou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lvl="0"/>
            <a:r>
              <a:rPr lang="en-GB" sz="3200" dirty="0"/>
              <a:t>What would you have done if you had been in the position of Prophet Ibrahim with the whole world against you and a raging fire in front of you</a:t>
            </a:r>
            <a:r>
              <a:rPr lang="en-GB" sz="3200" dirty="0" smtClean="0"/>
              <a:t>.</a:t>
            </a:r>
          </a:p>
          <a:p>
            <a:pPr lvl="0"/>
            <a:endParaRPr lang="en-GB" sz="3200" dirty="0"/>
          </a:p>
          <a:p>
            <a:pPr lvl="0"/>
            <a:r>
              <a:rPr lang="en-GB" sz="3200" dirty="0"/>
              <a:t>Why do you think Allah put Prophet Ibrahim (AS) in such a situation?  </a:t>
            </a:r>
            <a:endParaRPr lang="en-GB" sz="3200" dirty="0" smtClean="0"/>
          </a:p>
          <a:p>
            <a:pPr lvl="0"/>
            <a:endParaRPr lang="en-GB" sz="3200" dirty="0"/>
          </a:p>
          <a:p>
            <a:pPr lvl="0"/>
            <a:r>
              <a:rPr lang="en-GB" sz="3200" dirty="0"/>
              <a:t>What can we learn from this story and </a:t>
            </a:r>
            <a:r>
              <a:rPr lang="en-GB" sz="3200" dirty="0" err="1"/>
              <a:t>dua</a:t>
            </a:r>
            <a:r>
              <a:rPr lang="en-GB" sz="3200" dirty="0"/>
              <a:t> of Prophet Ibrahim (AS)?</a:t>
            </a:r>
          </a:p>
        </p:txBody>
      </p:sp>
      <p:pic>
        <p:nvPicPr>
          <p:cNvPr id="4" name="Picture 3" descr="images-14.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156" y="5305778"/>
            <a:ext cx="1422400" cy="1422400"/>
          </a:xfrm>
          <a:prstGeom prst="rect">
            <a:avLst/>
          </a:prstGeom>
        </p:spPr>
      </p:pic>
    </p:spTree>
    <p:extLst>
      <p:ext uri="{BB962C8B-B14F-4D97-AF65-F5344CB8AC3E}">
        <p14:creationId xmlns:p14="http://schemas.microsoft.com/office/powerpoint/2010/main" val="35424246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dissolv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xagon 3"/>
          <p:cNvSpPr/>
          <p:nvPr/>
        </p:nvSpPr>
        <p:spPr>
          <a:xfrm>
            <a:off x="0" y="179294"/>
            <a:ext cx="4616824" cy="3302000"/>
          </a:xfrm>
          <a:prstGeom prst="hexagon">
            <a:avLst/>
          </a:prstGeom>
        </p:spPr>
        <p:style>
          <a:lnRef idx="1">
            <a:schemeClr val="accent1"/>
          </a:lnRef>
          <a:fillRef idx="3">
            <a:schemeClr val="accent1"/>
          </a:fillRef>
          <a:effectRef idx="2">
            <a:schemeClr val="accent1"/>
          </a:effectRef>
          <a:fontRef idx="minor">
            <a:schemeClr val="lt1"/>
          </a:fontRef>
        </p:style>
        <p:txBody>
          <a:bodyPr rtlCol="0" anchor="ctr"/>
          <a:lstStyle/>
          <a:p>
            <a:pPr lvl="0"/>
            <a:r>
              <a:rPr lang="en-GB" sz="2400" dirty="0" smtClean="0"/>
              <a:t> </a:t>
            </a:r>
            <a:r>
              <a:rPr lang="en-GB" sz="2400" dirty="0"/>
              <a:t>T</a:t>
            </a:r>
            <a:r>
              <a:rPr lang="en-GB" sz="2400" dirty="0" smtClean="0"/>
              <a:t>hink </a:t>
            </a:r>
            <a:r>
              <a:rPr lang="en-GB" sz="2400" dirty="0"/>
              <a:t>about a situation in your life during which you felt like giving up because it was too hard and things were not going right. </a:t>
            </a:r>
          </a:p>
        </p:txBody>
      </p:sp>
      <p:sp>
        <p:nvSpPr>
          <p:cNvPr id="5" name="Hexagon 4"/>
          <p:cNvSpPr/>
          <p:nvPr/>
        </p:nvSpPr>
        <p:spPr>
          <a:xfrm>
            <a:off x="3225634" y="1241778"/>
            <a:ext cx="5918366" cy="5254314"/>
          </a:xfrm>
          <a:prstGeom prst="hexagon">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lvl="0"/>
            <a:r>
              <a:rPr lang="en-GB" sz="2800" dirty="0"/>
              <a:t>Do you think you can build up enough faith in Allah to understand that there are times when He will test us and that we have to be patient and aware that he will not test us beyond our capabilities?</a:t>
            </a:r>
          </a:p>
        </p:txBody>
      </p:sp>
    </p:spTree>
    <p:extLst>
      <p:ext uri="{BB962C8B-B14F-4D97-AF65-F5344CB8AC3E}">
        <p14:creationId xmlns:p14="http://schemas.microsoft.com/office/powerpoint/2010/main" val="13561111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6926535" y="0"/>
            <a:ext cx="1074466" cy="1455441"/>
            <a:chOff x="7512957" y="344670"/>
            <a:chExt cx="1432621" cy="1455441"/>
          </a:xfrm>
        </p:grpSpPr>
        <p:pic>
          <p:nvPicPr>
            <p:cNvPr id="4" name="Picture 3" descr="http://www.quran-o-sunnat.com/wp-content/uploads/2015/08/Read-holy-Quran.jpg"/>
            <p:cNvPicPr>
              <a:picLocks noChangeAspect="1" noChangeArrowheads="1"/>
            </p:cNvPicPr>
            <p:nvPr/>
          </p:nvPicPr>
          <p:blipFill>
            <a:blip r:embed="rId3" cstate="print">
              <a:duotone>
                <a:schemeClr val="bg2">
                  <a:shade val="45000"/>
                  <a:satMod val="135000"/>
                </a:schemeClr>
                <a:prstClr val="white"/>
              </a:duotone>
            </a:blip>
            <a:srcRect/>
            <a:stretch>
              <a:fillRect/>
            </a:stretch>
          </p:blipFill>
          <p:spPr bwMode="auto">
            <a:xfrm>
              <a:off x="7512957" y="344670"/>
              <a:ext cx="1432621" cy="1074466"/>
            </a:xfrm>
            <a:prstGeom prst="ellipse">
              <a:avLst/>
            </a:prstGeom>
            <a:ln>
              <a:noFill/>
            </a:ln>
            <a:effectLst>
              <a:softEdge rad="112500"/>
            </a:effectLst>
          </p:spPr>
        </p:pic>
        <p:sp>
          <p:nvSpPr>
            <p:cNvPr id="5" name="Rectangle 4"/>
            <p:cNvSpPr/>
            <p:nvPr/>
          </p:nvSpPr>
          <p:spPr>
            <a:xfrm>
              <a:off x="7740352" y="476672"/>
              <a:ext cx="936104" cy="1323439"/>
            </a:xfrm>
            <a:prstGeom prst="rect">
              <a:avLst/>
            </a:prstGeom>
            <a:noFill/>
          </p:spPr>
          <p:txBody>
            <a:bodyPr wrap="square" lIns="91440" tIns="45720" rIns="91440" bIns="45720">
              <a:spAutoFit/>
            </a:bodyPr>
            <a:lstStyle/>
            <a:p>
              <a:pPr algn="ctr" defTabSz="457200"/>
              <a:r>
                <a:rPr lang="en-US" sz="4000" b="1" dirty="0">
                  <a:ln w="10541" cmpd="sng">
                    <a:solidFill>
                      <a:prstClr val="black">
                        <a:lumMod val="85000"/>
                        <a:lumOff val="15000"/>
                      </a:prstClr>
                    </a:solidFill>
                    <a:prstDash val="solid"/>
                  </a:ln>
                  <a:gradFill flip="none" rotWithShape="1">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16200000" scaled="1"/>
                    <a:tileRect/>
                  </a:gradFill>
                  <a:latin typeface="Apple Chancery" pitchFamily="66" charset="0"/>
                </a:rPr>
                <a:t>QA</a:t>
              </a:r>
            </a:p>
          </p:txBody>
        </p:sp>
      </p:grpSp>
      <p:sp>
        <p:nvSpPr>
          <p:cNvPr id="17" name="Rectangle 16"/>
          <p:cNvSpPr/>
          <p:nvPr/>
        </p:nvSpPr>
        <p:spPr>
          <a:xfrm>
            <a:off x="1493658" y="1268762"/>
            <a:ext cx="5994666" cy="584775"/>
          </a:xfrm>
          <a:prstGeom prst="rect">
            <a:avLst/>
          </a:prstGeom>
        </p:spPr>
        <p:txBody>
          <a:bodyPr wrap="square">
            <a:spAutoFit/>
          </a:bodyPr>
          <a:lstStyle/>
          <a:p>
            <a:pPr marL="0" lvl="2" defTabSz="457200">
              <a:spcAft>
                <a:spcPts val="1800"/>
              </a:spcAft>
              <a:buFont typeface="Arial" pitchFamily="34" charset="0"/>
              <a:buChar char="•"/>
            </a:pPr>
            <a:endParaRPr lang="en-GB" sz="3200" dirty="0">
              <a:solidFill>
                <a:prstClr val="black"/>
              </a:solidFill>
              <a:latin typeface="News Gothic MT"/>
            </a:endParaRPr>
          </a:p>
        </p:txBody>
      </p:sp>
      <p:sp>
        <p:nvSpPr>
          <p:cNvPr id="3" name="Footer Placeholder 2"/>
          <p:cNvSpPr>
            <a:spLocks noGrp="1"/>
          </p:cNvSpPr>
          <p:nvPr>
            <p:ph type="ftr" sz="quarter" idx="11"/>
          </p:nvPr>
        </p:nvSpPr>
        <p:spPr/>
        <p:txBody>
          <a:bodyPr/>
          <a:lstStyle/>
          <a:p>
            <a:pPr defTabSz="457200"/>
            <a:r>
              <a:rPr lang="en-US" dirty="0">
                <a:solidFill>
                  <a:prstClr val="white"/>
                </a:solidFill>
                <a:latin typeface="News Gothic MT"/>
              </a:rPr>
              <a:t>Lesson 3 – </a:t>
            </a:r>
            <a:r>
              <a:rPr lang="en-US" dirty="0" err="1">
                <a:solidFill>
                  <a:prstClr val="white"/>
                </a:solidFill>
                <a:latin typeface="News Gothic MT"/>
              </a:rPr>
              <a:t>Makki</a:t>
            </a:r>
            <a:r>
              <a:rPr lang="en-US" dirty="0">
                <a:solidFill>
                  <a:prstClr val="white"/>
                </a:solidFill>
                <a:latin typeface="News Gothic MT"/>
              </a:rPr>
              <a:t> and </a:t>
            </a:r>
            <a:r>
              <a:rPr lang="en-US" dirty="0" err="1">
                <a:solidFill>
                  <a:prstClr val="white"/>
                </a:solidFill>
                <a:latin typeface="News Gothic MT"/>
              </a:rPr>
              <a:t>Madani</a:t>
            </a:r>
            <a:r>
              <a:rPr lang="en-US" dirty="0">
                <a:solidFill>
                  <a:prstClr val="white"/>
                </a:solidFill>
                <a:latin typeface="News Gothic MT"/>
              </a:rPr>
              <a:t> verses</a:t>
            </a:r>
          </a:p>
          <a:p>
            <a:pPr defTabSz="457200"/>
            <a:endParaRPr lang="en-US" dirty="0">
              <a:solidFill>
                <a:prstClr val="white"/>
              </a:solidFill>
              <a:latin typeface="News Gothic MT"/>
            </a:endParaRPr>
          </a:p>
        </p:txBody>
      </p:sp>
      <p:sp>
        <p:nvSpPr>
          <p:cNvPr id="8" name="Title 1"/>
          <p:cNvSpPr txBox="1">
            <a:spLocks/>
          </p:cNvSpPr>
          <p:nvPr/>
        </p:nvSpPr>
        <p:spPr>
          <a:xfrm>
            <a:off x="468817" y="66884"/>
            <a:ext cx="3262916" cy="584323"/>
          </a:xfrm>
          <a:prstGeom prst="rect">
            <a:avLst/>
          </a:prstGeom>
        </p:spPr>
        <p:txBody>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r>
              <a:rPr lang="en-GB" sz="2800" b="1" u="sng" dirty="0">
                <a:solidFill>
                  <a:srgbClr val="000000"/>
                </a:solidFill>
                <a:latin typeface="News Gothic MT"/>
              </a:rPr>
              <a:t>Starter Activity</a:t>
            </a:r>
          </a:p>
        </p:txBody>
      </p:sp>
      <p:sp>
        <p:nvSpPr>
          <p:cNvPr id="6" name="Oval Callout 5"/>
          <p:cNvSpPr/>
          <p:nvPr/>
        </p:nvSpPr>
        <p:spPr>
          <a:xfrm>
            <a:off x="3731733" y="1217609"/>
            <a:ext cx="4664600" cy="4054838"/>
          </a:xfrm>
          <a:prstGeom prst="wedgeEllipseCallout">
            <a:avLst>
              <a:gd name="adj1" fmla="val -65129"/>
              <a:gd name="adj2" fmla="val -2020"/>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r>
              <a:rPr lang="en-US" sz="3600" b="1" dirty="0" smtClean="0">
                <a:solidFill>
                  <a:srgbClr val="000000"/>
                </a:solidFill>
                <a:latin typeface="News Gothic MT"/>
              </a:rPr>
              <a:t>Who can recall the story of </a:t>
            </a:r>
            <a:r>
              <a:rPr lang="en-US" sz="3600" b="1" dirty="0" err="1" smtClean="0">
                <a:solidFill>
                  <a:srgbClr val="000000"/>
                </a:solidFill>
                <a:latin typeface="News Gothic MT"/>
              </a:rPr>
              <a:t>P.Ibrahim</a:t>
            </a:r>
            <a:r>
              <a:rPr lang="en-US" sz="3600" b="1" dirty="0" smtClean="0">
                <a:solidFill>
                  <a:srgbClr val="000000"/>
                </a:solidFill>
                <a:latin typeface="News Gothic MT"/>
              </a:rPr>
              <a:t> and the idols from last term?</a:t>
            </a:r>
            <a:endParaRPr lang="en-US" sz="3600" b="1" dirty="0">
              <a:solidFill>
                <a:srgbClr val="000000"/>
              </a:solidFill>
              <a:latin typeface="News Gothic MT"/>
            </a:endParaRPr>
          </a:p>
        </p:txBody>
      </p:sp>
      <p:pic>
        <p:nvPicPr>
          <p:cNvPr id="9" name="Picture 8" descr="hanimofa-once-upon-a-time-muslimah-teacher-hns9vT-clipart.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8816" y="1029361"/>
            <a:ext cx="3042851" cy="5216316"/>
          </a:xfrm>
          <a:prstGeom prst="rect">
            <a:avLst/>
          </a:prstGeom>
        </p:spPr>
      </p:pic>
    </p:spTree>
    <p:extLst>
      <p:ext uri="{BB962C8B-B14F-4D97-AF65-F5344CB8AC3E}">
        <p14:creationId xmlns:p14="http://schemas.microsoft.com/office/powerpoint/2010/main" val="784455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ave 3"/>
          <p:cNvSpPr/>
          <p:nvPr/>
        </p:nvSpPr>
        <p:spPr>
          <a:xfrm>
            <a:off x="594217" y="564444"/>
            <a:ext cx="8206136" cy="5164666"/>
          </a:xfrm>
          <a:prstGeom prst="wave">
            <a:avLst>
              <a:gd name="adj1" fmla="val 7310"/>
              <a:gd name="adj2" fmla="val -1124"/>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r>
              <a:rPr lang="en-GB" sz="3200" b="1" i="1" u="sng" dirty="0" smtClean="0">
                <a:solidFill>
                  <a:srgbClr val="0000FF"/>
                </a:solidFill>
                <a:latin typeface="Arial Hebrew"/>
                <a:cs typeface="Arial Hebrew"/>
              </a:rPr>
              <a:t>PLENARY</a:t>
            </a:r>
            <a:endParaRPr lang="en-GB" sz="3200" b="1" i="1" u="sng" dirty="0">
              <a:solidFill>
                <a:srgbClr val="0000FF"/>
              </a:solidFill>
              <a:latin typeface="Arial Hebrew"/>
              <a:cs typeface="Arial Hebrew"/>
            </a:endParaRPr>
          </a:p>
          <a:p>
            <a:pPr lvl="0" algn="ctr"/>
            <a:endParaRPr lang="en-GB" sz="3600" b="1" i="1" dirty="0" smtClean="0">
              <a:solidFill>
                <a:srgbClr val="0000FF"/>
              </a:solidFill>
              <a:latin typeface="Arial Hebrew"/>
              <a:cs typeface="Arial Hebrew"/>
            </a:endParaRPr>
          </a:p>
          <a:p>
            <a:pPr lvl="0" algn="ctr"/>
            <a:r>
              <a:rPr lang="en-GB" sz="3600" b="1" i="1" dirty="0" smtClean="0">
                <a:solidFill>
                  <a:srgbClr val="0000FF"/>
                </a:solidFill>
                <a:latin typeface="Arial Hebrew"/>
                <a:cs typeface="Arial Hebrew"/>
              </a:rPr>
              <a:t>So</a:t>
            </a:r>
            <a:r>
              <a:rPr lang="is-IS" sz="3600" b="1" i="1" dirty="0" smtClean="0">
                <a:solidFill>
                  <a:srgbClr val="0000FF"/>
                </a:solidFill>
                <a:latin typeface="Arial Hebrew"/>
                <a:cs typeface="Arial Hebrew"/>
              </a:rPr>
              <a:t>….based on this lesson, </a:t>
            </a:r>
            <a:r>
              <a:rPr lang="en-GB" sz="3600" b="1" i="1" dirty="0">
                <a:solidFill>
                  <a:srgbClr val="0000FF"/>
                </a:solidFill>
                <a:latin typeface="Arial Hebrew"/>
                <a:cs typeface="Arial Hebrew"/>
              </a:rPr>
              <a:t>h</a:t>
            </a:r>
            <a:r>
              <a:rPr lang="en-GB" sz="3600" b="1" i="1" dirty="0" smtClean="0">
                <a:solidFill>
                  <a:srgbClr val="0000FF"/>
                </a:solidFill>
                <a:latin typeface="Arial Hebrew"/>
                <a:cs typeface="Arial Hebrew"/>
              </a:rPr>
              <a:t>ow we can build up our faith to understand that Allah can be our support system in everything we do?</a:t>
            </a:r>
            <a:endParaRPr lang="en-GB" sz="3600" b="1" i="1" dirty="0">
              <a:solidFill>
                <a:srgbClr val="0000FF"/>
              </a:solidFill>
              <a:latin typeface="Arial Hebrew"/>
              <a:cs typeface="Arial Hebrew"/>
            </a:endParaRPr>
          </a:p>
        </p:txBody>
      </p:sp>
    </p:spTree>
    <p:extLst>
      <p:ext uri="{BB962C8B-B14F-4D97-AF65-F5344CB8AC3E}">
        <p14:creationId xmlns:p14="http://schemas.microsoft.com/office/powerpoint/2010/main" val="144874215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ave 3"/>
          <p:cNvSpPr/>
          <p:nvPr/>
        </p:nvSpPr>
        <p:spPr>
          <a:xfrm>
            <a:off x="594217" y="224118"/>
            <a:ext cx="8206136" cy="6633881"/>
          </a:xfrm>
          <a:prstGeom prst="wave">
            <a:avLst>
              <a:gd name="adj1" fmla="val 7310"/>
              <a:gd name="adj2" fmla="val -1124"/>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r>
              <a:rPr lang="en-GB" sz="2800" b="1" dirty="0" smtClean="0">
                <a:solidFill>
                  <a:srgbClr val="0000FF"/>
                </a:solidFill>
                <a:latin typeface="News Gothic MT"/>
              </a:rPr>
              <a:t>LEARNING OBJECTIVES </a:t>
            </a:r>
            <a:r>
              <a:rPr lang="en-GB" sz="2800" b="1" dirty="0" smtClean="0">
                <a:solidFill>
                  <a:srgbClr val="0000FF"/>
                </a:solidFill>
                <a:latin typeface="News Gothic MT"/>
              </a:rPr>
              <a:t>:</a:t>
            </a:r>
          </a:p>
          <a:p>
            <a:pPr defTabSz="457200"/>
            <a:endParaRPr lang="en-GB" sz="2800" b="1" i="1" dirty="0">
              <a:solidFill>
                <a:srgbClr val="0000FF"/>
              </a:solidFill>
              <a:latin typeface="Arial Hebrew"/>
              <a:cs typeface="Arial Hebrew"/>
            </a:endParaRPr>
          </a:p>
          <a:p>
            <a:pPr defTabSz="457200"/>
            <a:r>
              <a:rPr lang="en-GB" sz="3200" b="1" i="1" dirty="0" smtClean="0">
                <a:solidFill>
                  <a:srgbClr val="0000FF"/>
                </a:solidFill>
                <a:latin typeface="Arial Hebrew"/>
                <a:cs typeface="Arial Hebrew"/>
              </a:rPr>
              <a:t>To reflect on some </a:t>
            </a:r>
            <a:r>
              <a:rPr lang="en-GB" sz="3200" b="1" i="1" dirty="0" err="1" smtClean="0">
                <a:solidFill>
                  <a:srgbClr val="0000FF"/>
                </a:solidFill>
                <a:latin typeface="Arial Hebrew"/>
                <a:cs typeface="Arial Hebrew"/>
              </a:rPr>
              <a:t>duas</a:t>
            </a:r>
            <a:r>
              <a:rPr lang="en-GB" sz="3200" b="1" i="1" dirty="0" smtClean="0">
                <a:solidFill>
                  <a:srgbClr val="0000FF"/>
                </a:solidFill>
                <a:latin typeface="Arial Hebrew"/>
                <a:cs typeface="Arial Hebrew"/>
              </a:rPr>
              <a:t> and understand their application in our lives</a:t>
            </a:r>
          </a:p>
          <a:p>
            <a:pPr defTabSz="457200"/>
            <a:endParaRPr lang="en-GB" sz="4000" b="1" i="1" dirty="0">
              <a:solidFill>
                <a:srgbClr val="0000FF"/>
              </a:solidFill>
              <a:latin typeface="Arial Hebrew"/>
              <a:cs typeface="Arial Hebrew"/>
            </a:endParaRPr>
          </a:p>
          <a:p>
            <a:pPr lvl="0"/>
            <a:r>
              <a:rPr lang="en-GB" sz="3200" b="1" i="1" dirty="0" smtClean="0">
                <a:solidFill>
                  <a:srgbClr val="0000FF"/>
                </a:solidFill>
                <a:latin typeface="Arial Hebrew"/>
                <a:cs typeface="Arial Hebrew"/>
              </a:rPr>
              <a:t>To understand that Allah is sufficient for us</a:t>
            </a:r>
          </a:p>
          <a:p>
            <a:pPr lvl="0"/>
            <a:endParaRPr lang="en-GB" sz="3200" b="1" i="1" dirty="0" smtClean="0">
              <a:solidFill>
                <a:srgbClr val="0000FF"/>
              </a:solidFill>
              <a:latin typeface="Arial Hebrew"/>
              <a:cs typeface="Arial Hebrew"/>
            </a:endParaRPr>
          </a:p>
          <a:p>
            <a:pPr lvl="0"/>
            <a:r>
              <a:rPr lang="en-GB" sz="3200" b="1" i="1" dirty="0" smtClean="0">
                <a:solidFill>
                  <a:srgbClr val="0000FF"/>
                </a:solidFill>
                <a:latin typeface="Arial Hebrew"/>
                <a:cs typeface="Arial Hebrew"/>
              </a:rPr>
              <a:t>To reflect on how we can build up our faith to understand that Allah can be our support system in everything we do</a:t>
            </a:r>
            <a:endParaRPr lang="en-GB" sz="3200" b="1" i="1" dirty="0">
              <a:solidFill>
                <a:srgbClr val="0000FF"/>
              </a:solidFill>
              <a:latin typeface="Arial Hebrew"/>
              <a:cs typeface="Arial Hebrew"/>
            </a:endParaRPr>
          </a:p>
        </p:txBody>
      </p:sp>
    </p:spTree>
    <p:extLst>
      <p:ext uri="{BB962C8B-B14F-4D97-AF65-F5344CB8AC3E}">
        <p14:creationId xmlns:p14="http://schemas.microsoft.com/office/powerpoint/2010/main" val="23951731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checkerboard(across)">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checkerboard(across)">
                                      <p:cBhvr>
                                        <p:cTn id="12" dur="500"/>
                                        <p:tgtEl>
                                          <p:spTgt spid="4">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animEffect transition="in" filter="dissolve">
                                      <p:cBhvr>
                                        <p:cTn id="1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unched Tape 4"/>
          <p:cNvSpPr/>
          <p:nvPr/>
        </p:nvSpPr>
        <p:spPr>
          <a:xfrm>
            <a:off x="2017251" y="0"/>
            <a:ext cx="7013223" cy="2497667"/>
          </a:xfrm>
          <a:prstGeom prst="flowChartPunchedTape">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t>Prophet </a:t>
            </a:r>
            <a:r>
              <a:rPr lang="en-US" sz="2800" dirty="0" smtClean="0"/>
              <a:t>Ibrahim(as) </a:t>
            </a:r>
            <a:r>
              <a:rPr lang="en-US" sz="2800" dirty="0"/>
              <a:t>decided to show the people how useless their idols were by destroying </a:t>
            </a:r>
            <a:r>
              <a:rPr lang="en-US" sz="2800" dirty="0" smtClean="0"/>
              <a:t>all of them except the largest one. </a:t>
            </a:r>
            <a:endParaRPr lang="en-US" sz="2800" b="1" dirty="0"/>
          </a:p>
        </p:txBody>
      </p:sp>
      <p:sp>
        <p:nvSpPr>
          <p:cNvPr id="7" name="Punched Tape 6"/>
          <p:cNvSpPr/>
          <p:nvPr/>
        </p:nvSpPr>
        <p:spPr>
          <a:xfrm>
            <a:off x="1063201" y="4548461"/>
            <a:ext cx="6900333" cy="2173111"/>
          </a:xfrm>
          <a:prstGeom prst="flowChartPunchedTape">
            <a:avLst/>
          </a:prstGeom>
          <a:solidFill>
            <a:schemeClr val="accent4">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200" b="1" dirty="0" smtClean="0">
                <a:solidFill>
                  <a:schemeClr val="bg1"/>
                </a:solidFill>
              </a:rPr>
              <a:t>He then put the axe into the hands of the largest idol before leaving the temple</a:t>
            </a:r>
            <a:r>
              <a:rPr lang="is-IS" sz="3200" b="1" dirty="0" smtClean="0">
                <a:solidFill>
                  <a:schemeClr val="bg1"/>
                </a:solidFill>
              </a:rPr>
              <a:t>…</a:t>
            </a:r>
            <a:endParaRPr lang="en-US" sz="3200" b="1" dirty="0">
              <a:solidFill>
                <a:schemeClr val="bg1"/>
              </a:solidFill>
            </a:endParaRPr>
          </a:p>
        </p:txBody>
      </p:sp>
      <p:pic>
        <p:nvPicPr>
          <p:cNvPr id="4" name="Picture 3" descr="Unknown-1.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998" y="1979702"/>
            <a:ext cx="2693163" cy="2705187"/>
          </a:xfrm>
          <a:prstGeom prst="rect">
            <a:avLst/>
          </a:prstGeom>
        </p:spPr>
      </p:pic>
    </p:spTree>
    <p:extLst>
      <p:ext uri="{BB962C8B-B14F-4D97-AF65-F5344CB8AC3E}">
        <p14:creationId xmlns:p14="http://schemas.microsoft.com/office/powerpoint/2010/main" val="16848501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4815" y="451212"/>
            <a:ext cx="5731187" cy="461665"/>
          </a:xfrm>
          <a:prstGeom prst="rect">
            <a:avLst/>
          </a:prstGeom>
          <a:noFill/>
        </p:spPr>
        <p:txBody>
          <a:bodyPr wrap="square" rtlCol="0">
            <a:spAutoFit/>
          </a:bodyPr>
          <a:lstStyle/>
          <a:p>
            <a:r>
              <a:rPr lang="en-US" sz="2400" b="1" u="sng" dirty="0" smtClean="0"/>
              <a:t>When the people returned to the temple</a:t>
            </a:r>
            <a:r>
              <a:rPr lang="en-US" sz="2000" dirty="0" smtClean="0"/>
              <a:t>:</a:t>
            </a:r>
            <a:endParaRPr lang="en-US" sz="2000" dirty="0"/>
          </a:p>
        </p:txBody>
      </p:sp>
      <p:pic>
        <p:nvPicPr>
          <p:cNvPr id="3" name="Picture 2" descr="images.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889" y="4752400"/>
            <a:ext cx="1880770" cy="1736095"/>
          </a:xfrm>
          <a:prstGeom prst="rect">
            <a:avLst/>
          </a:prstGeom>
        </p:spPr>
      </p:pic>
      <p:sp>
        <p:nvSpPr>
          <p:cNvPr id="4" name="Oval Callout 3"/>
          <p:cNvSpPr/>
          <p:nvPr/>
        </p:nvSpPr>
        <p:spPr>
          <a:xfrm>
            <a:off x="350889" y="1938317"/>
            <a:ext cx="3308864" cy="2172501"/>
          </a:xfrm>
          <a:prstGeom prst="wedgeEllipse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784267" y="2427146"/>
            <a:ext cx="2531462" cy="1384995"/>
          </a:xfrm>
          <a:prstGeom prst="rect">
            <a:avLst/>
          </a:prstGeom>
        </p:spPr>
        <p:txBody>
          <a:bodyPr wrap="none">
            <a:spAutoFit/>
          </a:bodyPr>
          <a:lstStyle/>
          <a:p>
            <a:r>
              <a:rPr lang="en-US" sz="2800" b="1" dirty="0"/>
              <a:t>"Who has </a:t>
            </a:r>
            <a:r>
              <a:rPr lang="en-US" sz="2800" b="1" dirty="0" smtClean="0"/>
              <a:t>done</a:t>
            </a:r>
          </a:p>
          <a:p>
            <a:r>
              <a:rPr lang="en-US" sz="2800" b="1" dirty="0" smtClean="0"/>
              <a:t> </a:t>
            </a:r>
            <a:r>
              <a:rPr lang="en-US" sz="2800" b="1" dirty="0"/>
              <a:t>this </a:t>
            </a:r>
            <a:r>
              <a:rPr lang="en-US" sz="2800" b="1" dirty="0" smtClean="0"/>
              <a:t>cruel </a:t>
            </a:r>
            <a:r>
              <a:rPr lang="en-US" sz="2800" b="1" dirty="0"/>
              <a:t>thing </a:t>
            </a:r>
            <a:endParaRPr lang="en-US" sz="2800" b="1" dirty="0" smtClean="0"/>
          </a:p>
          <a:p>
            <a:r>
              <a:rPr lang="en-US" sz="2800" b="1" dirty="0" smtClean="0"/>
              <a:t>to </a:t>
            </a:r>
            <a:r>
              <a:rPr lang="en-US" sz="2800" b="1" dirty="0"/>
              <a:t>our lords?" </a:t>
            </a:r>
          </a:p>
        </p:txBody>
      </p:sp>
      <p:pic>
        <p:nvPicPr>
          <p:cNvPr id="7" name="Picture 6" descr="images-1.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84870" y="4110818"/>
            <a:ext cx="1959130" cy="2039276"/>
          </a:xfrm>
          <a:prstGeom prst="rect">
            <a:avLst/>
          </a:prstGeom>
        </p:spPr>
      </p:pic>
      <p:sp>
        <p:nvSpPr>
          <p:cNvPr id="8" name="Oval Callout 7"/>
          <p:cNvSpPr/>
          <p:nvPr/>
        </p:nvSpPr>
        <p:spPr>
          <a:xfrm>
            <a:off x="4352836" y="993859"/>
            <a:ext cx="3667483" cy="2298315"/>
          </a:xfrm>
          <a:prstGeom prst="wedgeEllipseCallout">
            <a:avLst>
              <a:gd name="adj1" fmla="val 59194"/>
              <a:gd name="adj2" fmla="val 66346"/>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a:solidFill>
                  <a:srgbClr val="000000"/>
                </a:solidFill>
              </a:rPr>
              <a:t>"It must be Ibrahim. He has always hated idol worship." </a:t>
            </a:r>
            <a:r>
              <a:rPr lang="en-GB" sz="2800" b="1" dirty="0">
                <a:solidFill>
                  <a:srgbClr val="000000"/>
                </a:solidFill>
              </a:rPr>
              <a:t> </a:t>
            </a:r>
            <a:endParaRPr lang="en-US" sz="2800" b="1" dirty="0">
              <a:solidFill>
                <a:srgbClr val="000000"/>
              </a:solidFill>
            </a:endParaRPr>
          </a:p>
        </p:txBody>
      </p:sp>
    </p:spTree>
    <p:extLst>
      <p:ext uri="{BB962C8B-B14F-4D97-AF65-F5344CB8AC3E}">
        <p14:creationId xmlns:p14="http://schemas.microsoft.com/office/powerpoint/2010/main" val="36894283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checkerboard(across)">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checkerboard(across)">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xplosion 2 2"/>
          <p:cNvSpPr/>
          <p:nvPr/>
        </p:nvSpPr>
        <p:spPr>
          <a:xfrm>
            <a:off x="135992" y="133692"/>
            <a:ext cx="3057747" cy="1721289"/>
          </a:xfrm>
          <a:prstGeom prst="irregularSeal2">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i="1" u="sng" dirty="0" smtClean="0">
                <a:solidFill>
                  <a:srgbClr val="000000"/>
                </a:solidFill>
              </a:rPr>
              <a:t>Prophet Ibrahim said:</a:t>
            </a:r>
            <a:endParaRPr lang="en-US" sz="2400" b="1" i="1" u="sng" dirty="0">
              <a:solidFill>
                <a:srgbClr val="000000"/>
              </a:solidFill>
            </a:endParaRPr>
          </a:p>
        </p:txBody>
      </p:sp>
      <p:sp>
        <p:nvSpPr>
          <p:cNvPr id="2" name="Oval Callout 1"/>
          <p:cNvSpPr/>
          <p:nvPr/>
        </p:nvSpPr>
        <p:spPr>
          <a:xfrm>
            <a:off x="5953729" y="2258495"/>
            <a:ext cx="3190271" cy="2124803"/>
          </a:xfrm>
          <a:prstGeom prst="wedgeEllipseCallout">
            <a:avLst>
              <a:gd name="adj1" fmla="val 46303"/>
              <a:gd name="adj2" fmla="val 58567"/>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t>"Our idols do not talk or answer questions." </a:t>
            </a:r>
            <a:endParaRPr lang="en-US" sz="2800" i="1" dirty="0"/>
          </a:p>
        </p:txBody>
      </p:sp>
      <p:sp>
        <p:nvSpPr>
          <p:cNvPr id="12" name="Oval Callout 11"/>
          <p:cNvSpPr/>
          <p:nvPr/>
        </p:nvSpPr>
        <p:spPr>
          <a:xfrm>
            <a:off x="135992" y="2772364"/>
            <a:ext cx="4772717" cy="2911998"/>
          </a:xfrm>
          <a:prstGeom prst="wedgeEllipseCallou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t>"Shame on you! How can you worship pieces of wood and stone. They do not know anything and can neither harm nor benefit you." </a:t>
            </a:r>
            <a:endParaRPr lang="en-US" sz="2400" i="1" dirty="0"/>
          </a:p>
        </p:txBody>
      </p:sp>
      <p:sp>
        <p:nvSpPr>
          <p:cNvPr id="13" name="Oval Callout 12"/>
          <p:cNvSpPr/>
          <p:nvPr/>
        </p:nvSpPr>
        <p:spPr>
          <a:xfrm>
            <a:off x="3409795" y="0"/>
            <a:ext cx="2997827" cy="2264787"/>
          </a:xfrm>
          <a:prstGeom prst="wedgeEllipseCallout">
            <a:avLst>
              <a:gd name="adj1" fmla="val -43212"/>
              <a:gd name="adj2" fmla="val 52276"/>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i="1" dirty="0"/>
              <a:t>"It must have been done by the biggest idol. Ask him about it."</a:t>
            </a:r>
            <a:r>
              <a:rPr lang="en-GB" sz="2400" i="1" dirty="0"/>
              <a:t> </a:t>
            </a:r>
            <a:endParaRPr lang="en-US" sz="2400" i="1" dirty="0"/>
          </a:p>
        </p:txBody>
      </p:sp>
      <p:sp>
        <p:nvSpPr>
          <p:cNvPr id="15" name="Oval Callout 14"/>
          <p:cNvSpPr/>
          <p:nvPr/>
        </p:nvSpPr>
        <p:spPr>
          <a:xfrm>
            <a:off x="4576177" y="4632928"/>
            <a:ext cx="3045215" cy="2124803"/>
          </a:xfrm>
          <a:prstGeom prst="wedgeEllipseCallout">
            <a:avLst>
              <a:gd name="adj1" fmla="val 46303"/>
              <a:gd name="adj2" fmla="val 58567"/>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t>"Burn him alive! Let him be with his Lord." </a:t>
            </a:r>
            <a:r>
              <a:rPr lang="en-GB" sz="2800" dirty="0"/>
              <a:t> </a:t>
            </a:r>
            <a:endParaRPr lang="en-US" sz="2800" i="1" dirty="0"/>
          </a:p>
        </p:txBody>
      </p:sp>
    </p:spTree>
    <p:extLst>
      <p:ext uri="{BB962C8B-B14F-4D97-AF65-F5344CB8AC3E}">
        <p14:creationId xmlns:p14="http://schemas.microsoft.com/office/powerpoint/2010/main" val="42759506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dissolve">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500"/>
                                        <p:tgtEl>
                                          <p:spTgt spid="12"/>
                                        </p:tgtEl>
                                        <p:attrNameLst>
                                          <p:attrName>ppt_y</p:attrName>
                                        </p:attrNameLst>
                                      </p:cBhvr>
                                      <p:tavLst>
                                        <p:tav tm="0">
                                          <p:val>
                                            <p:strVal val="#ppt_y+#ppt_h*1.125000"/>
                                          </p:val>
                                        </p:tav>
                                        <p:tav tm="100000">
                                          <p:val>
                                            <p:strVal val="#ppt_y"/>
                                          </p:val>
                                        </p:tav>
                                      </p:tavLst>
                                    </p:anim>
                                    <p:animEffect transition="in" filter="wipe(up)">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additive="base">
                                        <p:cTn id="24" dur="500"/>
                                        <p:tgtEl>
                                          <p:spTgt spid="15"/>
                                        </p:tgtEl>
                                        <p:attrNameLst>
                                          <p:attrName>ppt_y</p:attrName>
                                        </p:attrNameLst>
                                      </p:cBhvr>
                                      <p:tavLst>
                                        <p:tav tm="0">
                                          <p:val>
                                            <p:strVal val="#ppt_y+#ppt_h*1.125000"/>
                                          </p:val>
                                        </p:tav>
                                        <p:tav tm="100000">
                                          <p:val>
                                            <p:strVal val="#ppt_y"/>
                                          </p:val>
                                        </p:tav>
                                      </p:tavLst>
                                    </p:anim>
                                    <p:animEffect transition="in" filter="wipe(up)">
                                      <p:cBhvr>
                                        <p:cTn id="2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3"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423333" y="310444"/>
            <a:ext cx="8494889" cy="6279445"/>
          </a:xfrm>
          <a:prstGeom prst="verticalScroll">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2286000" y="184781"/>
            <a:ext cx="4572000" cy="6432531"/>
          </a:xfrm>
          <a:prstGeom prst="rect">
            <a:avLst/>
          </a:prstGeom>
        </p:spPr>
        <p:txBody>
          <a:bodyPr>
            <a:spAutoFit/>
          </a:bodyPr>
          <a:lstStyle/>
          <a:p>
            <a:endParaRPr lang="en-GB" sz="2000" dirty="0" smtClean="0"/>
          </a:p>
          <a:p>
            <a:pPr algn="ctr"/>
            <a:r>
              <a:rPr lang="x-none" sz="2800" b="1" dirty="0" smtClean="0"/>
              <a:t>وَانْصُرُوا </a:t>
            </a:r>
            <a:r>
              <a:rPr lang="x-none" sz="2800" b="1" dirty="0"/>
              <a:t>آلِهَتَكُمْ إِنْ كُنْتُمْ فَاعِلِينَ </a:t>
            </a:r>
            <a:endParaRPr lang="en-GB" sz="2800" b="1" dirty="0"/>
          </a:p>
          <a:p>
            <a:pPr algn="ctr"/>
            <a:endParaRPr lang="en-US" sz="2800" b="1" dirty="0" smtClean="0"/>
          </a:p>
          <a:p>
            <a:pPr algn="ctr"/>
            <a:r>
              <a:rPr lang="en-US" sz="2800" b="1" dirty="0" smtClean="0"/>
              <a:t>They </a:t>
            </a:r>
            <a:r>
              <a:rPr lang="en-US" sz="2800" b="1" dirty="0"/>
              <a:t>said: Burn him and help your gods, if you are going to do (anything)</a:t>
            </a:r>
            <a:r>
              <a:rPr lang="en-US" sz="2800" b="1" dirty="0" smtClean="0"/>
              <a:t>.</a:t>
            </a:r>
          </a:p>
          <a:p>
            <a:pPr algn="ctr"/>
            <a:endParaRPr lang="en-GB" sz="2800" b="1" dirty="0"/>
          </a:p>
          <a:p>
            <a:pPr algn="ctr"/>
            <a:r>
              <a:rPr lang="x-none" sz="2800" b="1" dirty="0"/>
              <a:t>قُلْنَا يَا نَارُ كُونِي بَرْدًا وَسَلَامًا عَلَىٰ </a:t>
            </a:r>
            <a:r>
              <a:rPr lang="x-none" sz="2800" b="1" dirty="0" smtClean="0"/>
              <a:t>إِبْرَاهِيمَ</a:t>
            </a:r>
            <a:endParaRPr lang="en-GB" sz="2800" b="1" dirty="0"/>
          </a:p>
          <a:p>
            <a:pPr algn="ctr"/>
            <a:endParaRPr lang="en-US" sz="2800" b="1" dirty="0" smtClean="0"/>
          </a:p>
          <a:p>
            <a:pPr algn="ctr"/>
            <a:r>
              <a:rPr lang="en-US" sz="2800" b="1" dirty="0" smtClean="0"/>
              <a:t>We </a:t>
            </a:r>
            <a:r>
              <a:rPr lang="en-US" sz="2800" b="1" dirty="0"/>
              <a:t>said: O fire! be a comfort and peace to Ibrahim</a:t>
            </a:r>
            <a:r>
              <a:rPr lang="en-US" sz="2800" b="1" dirty="0" smtClean="0"/>
              <a:t>;</a:t>
            </a:r>
          </a:p>
          <a:p>
            <a:pPr algn="ctr"/>
            <a:r>
              <a:rPr lang="en-US" sz="2800" b="1" dirty="0" smtClean="0"/>
              <a:t> (</a:t>
            </a:r>
            <a:r>
              <a:rPr lang="en-US" sz="2800" b="1" dirty="0" err="1" smtClean="0"/>
              <a:t>sura</a:t>
            </a:r>
            <a:r>
              <a:rPr lang="en-US" sz="2800" b="1" dirty="0" smtClean="0"/>
              <a:t> al-</a:t>
            </a:r>
            <a:r>
              <a:rPr lang="en-US" sz="2800" b="1" dirty="0" err="1" smtClean="0"/>
              <a:t>Anbiyaa</a:t>
            </a:r>
            <a:r>
              <a:rPr lang="en-US" sz="2800" b="1" dirty="0" smtClean="0"/>
              <a:t> 21</a:t>
            </a:r>
            <a:r>
              <a:rPr lang="en-US" sz="2800" b="1" dirty="0"/>
              <a:t>:68-69)</a:t>
            </a:r>
            <a:endParaRPr lang="en-GB" sz="2800" b="1" dirty="0"/>
          </a:p>
        </p:txBody>
      </p:sp>
    </p:spTree>
    <p:extLst>
      <p:ext uri="{BB962C8B-B14F-4D97-AF65-F5344CB8AC3E}">
        <p14:creationId xmlns:p14="http://schemas.microsoft.com/office/powerpoint/2010/main" val="39166359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5" end="5"/>
                                            </p:txEl>
                                          </p:spTgt>
                                        </p:tgtEl>
                                      </p:cBhvr>
                                    </p:animEffect>
                                  </p:childTnLst>
                                </p:cTn>
                              </p:par>
                              <p:par>
                                <p:cTn id="9" presetID="12" presetClass="entr" presetSubtype="4"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anim calcmode="lin" valueType="num">
                                      <p:cBhvr additive="base">
                                        <p:cTn id="11" dur="500"/>
                                        <p:tgtEl>
                                          <p:spTgt spid="3">
                                            <p:txEl>
                                              <p:pRg st="7" end="7"/>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7" end="7"/>
                                            </p:txEl>
                                          </p:spTgt>
                                        </p:tgtEl>
                                      </p:cBhvr>
                                    </p:animEffect>
                                  </p:childTnLst>
                                </p:cTn>
                              </p:par>
                              <p:par>
                                <p:cTn id="13" presetID="12" presetClass="entr" presetSubtype="4"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anim calcmode="lin" valueType="num">
                                      <p:cBhvr additive="base">
                                        <p:cTn id="15" dur="500"/>
                                        <p:tgtEl>
                                          <p:spTgt spid="3">
                                            <p:txEl>
                                              <p:pRg st="8" end="8"/>
                                            </p:txEl>
                                          </p:spTgt>
                                        </p:tgtEl>
                                        <p:attrNameLst>
                                          <p:attrName>ppt_y</p:attrName>
                                        </p:attrNameLst>
                                      </p:cBhvr>
                                      <p:tavLst>
                                        <p:tav tm="0">
                                          <p:val>
                                            <p:strVal val="#ppt_y+#ppt_h*1.125000"/>
                                          </p:val>
                                        </p:tav>
                                        <p:tav tm="100000">
                                          <p:val>
                                            <p:strVal val="#ppt_y"/>
                                          </p:val>
                                        </p:tav>
                                      </p:tavLst>
                                    </p:anim>
                                    <p:animEffect transition="in" filter="wipe(up)">
                                      <p:cBhvr>
                                        <p:cTn id="1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49493" y="107184"/>
            <a:ext cx="4240087" cy="1374483"/>
          </a:xfrm>
          <a:prstGeom prst="round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err="1">
                <a:solidFill>
                  <a:srgbClr val="000000"/>
                </a:solidFill>
              </a:rPr>
              <a:t>Namrud</a:t>
            </a:r>
            <a:r>
              <a:rPr lang="en-US" sz="2400" b="1" dirty="0">
                <a:solidFill>
                  <a:srgbClr val="000000"/>
                </a:solidFill>
              </a:rPr>
              <a:t> decided to burn Prophet Ibrahim alive to please his idols. </a:t>
            </a:r>
            <a:endParaRPr lang="en-US" sz="2400" b="1" i="1" dirty="0">
              <a:solidFill>
                <a:srgbClr val="000000"/>
              </a:solidFill>
            </a:endParaRPr>
          </a:p>
        </p:txBody>
      </p:sp>
      <p:sp>
        <p:nvSpPr>
          <p:cNvPr id="3" name="Rounded Rectangle 2"/>
          <p:cNvSpPr/>
          <p:nvPr/>
        </p:nvSpPr>
        <p:spPr>
          <a:xfrm>
            <a:off x="4762803" y="262406"/>
            <a:ext cx="4056642" cy="1515594"/>
          </a:xfrm>
          <a:prstGeom prst="round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a:solidFill>
                  <a:srgbClr val="000000"/>
                </a:solidFill>
              </a:rPr>
              <a:t>He ordered that wood be collected to make a huge bonfire. </a:t>
            </a:r>
            <a:endParaRPr lang="en-US" sz="2800" b="1" i="1" dirty="0">
              <a:solidFill>
                <a:srgbClr val="000000"/>
              </a:solidFill>
            </a:endParaRPr>
          </a:p>
        </p:txBody>
      </p:sp>
      <p:sp>
        <p:nvSpPr>
          <p:cNvPr id="4" name="Rounded Rectangle 3"/>
          <p:cNvSpPr/>
          <p:nvPr/>
        </p:nvSpPr>
        <p:spPr>
          <a:xfrm>
            <a:off x="149493" y="1839101"/>
            <a:ext cx="4240087" cy="2240580"/>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fontAlgn="base"/>
            <a:r>
              <a:rPr lang="en-US" sz="2400" b="1" dirty="0">
                <a:solidFill>
                  <a:srgbClr val="000000"/>
                </a:solidFill>
              </a:rPr>
              <a:t>So much wood was brought that when the fire was lit, no one could get close enough to throw Prophet Ibrahim into it. </a:t>
            </a:r>
            <a:br>
              <a:rPr lang="en-US" sz="2400" b="1" dirty="0">
                <a:solidFill>
                  <a:srgbClr val="000000"/>
                </a:solidFill>
              </a:rPr>
            </a:br>
            <a:endParaRPr lang="en-GB" sz="2400" b="1" dirty="0">
              <a:solidFill>
                <a:srgbClr val="000000"/>
              </a:solidFill>
            </a:endParaRPr>
          </a:p>
        </p:txBody>
      </p:sp>
      <p:sp>
        <p:nvSpPr>
          <p:cNvPr id="5" name="Rounded Rectangle 4"/>
          <p:cNvSpPr/>
          <p:nvPr/>
        </p:nvSpPr>
        <p:spPr>
          <a:xfrm>
            <a:off x="4762803" y="2510265"/>
            <a:ext cx="4240087" cy="1831298"/>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fontAlgn="base"/>
            <a:r>
              <a:rPr lang="en-US" sz="2400" b="1" dirty="0" err="1">
                <a:solidFill>
                  <a:srgbClr val="000000"/>
                </a:solidFill>
              </a:rPr>
              <a:t>Namrud</a:t>
            </a:r>
            <a:r>
              <a:rPr lang="en-US" sz="2400" b="1" dirty="0">
                <a:solidFill>
                  <a:srgbClr val="000000"/>
                </a:solidFill>
              </a:rPr>
              <a:t> decided to build a large catapult and Prophet Ibrahim was thrown into the fire using this catapult.  </a:t>
            </a:r>
            <a:endParaRPr lang="en-GB" sz="2400" b="1" dirty="0">
              <a:solidFill>
                <a:srgbClr val="000000"/>
              </a:solidFill>
            </a:endParaRPr>
          </a:p>
        </p:txBody>
      </p:sp>
      <p:sp>
        <p:nvSpPr>
          <p:cNvPr id="7" name="Rounded Rectangle 6"/>
          <p:cNvSpPr/>
          <p:nvPr/>
        </p:nvSpPr>
        <p:spPr>
          <a:xfrm>
            <a:off x="4579358" y="4947235"/>
            <a:ext cx="4240087" cy="1319594"/>
          </a:xfrm>
          <a:prstGeom prst="round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fontAlgn="base"/>
            <a:endParaRPr lang="en-US" sz="2800" b="1" dirty="0" smtClean="0">
              <a:solidFill>
                <a:srgbClr val="000000"/>
              </a:solidFill>
            </a:endParaRPr>
          </a:p>
          <a:p>
            <a:pPr algn="ctr" fontAlgn="base"/>
            <a:r>
              <a:rPr lang="en-US" sz="2800" b="1" dirty="0" smtClean="0">
                <a:solidFill>
                  <a:srgbClr val="000000"/>
                </a:solidFill>
              </a:rPr>
              <a:t>Prophet </a:t>
            </a:r>
            <a:r>
              <a:rPr lang="en-US" sz="2800" b="1" dirty="0">
                <a:solidFill>
                  <a:srgbClr val="000000"/>
                </a:solidFill>
              </a:rPr>
              <a:t>Ibrahim replied, "No I need help from Allah only." </a:t>
            </a:r>
            <a:br>
              <a:rPr lang="en-US" sz="2800" b="1" dirty="0">
                <a:solidFill>
                  <a:srgbClr val="000000"/>
                </a:solidFill>
              </a:rPr>
            </a:br>
            <a:endParaRPr lang="en-GB" sz="2800" b="1" dirty="0">
              <a:solidFill>
                <a:srgbClr val="000000"/>
              </a:solidFill>
            </a:endParaRPr>
          </a:p>
        </p:txBody>
      </p:sp>
      <p:sp>
        <p:nvSpPr>
          <p:cNvPr id="8" name="Rounded Rectangle 7"/>
          <p:cNvSpPr/>
          <p:nvPr/>
        </p:nvSpPr>
        <p:spPr>
          <a:xfrm>
            <a:off x="149493" y="4947235"/>
            <a:ext cx="4240087" cy="1306617"/>
          </a:xfrm>
          <a:prstGeom prst="round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a:solidFill>
                  <a:srgbClr val="000000"/>
                </a:solidFill>
              </a:rPr>
              <a:t>When Prophet Ibrahim was flying in the air towards the fire, the angel </a:t>
            </a:r>
            <a:r>
              <a:rPr lang="en-US" sz="2000" b="1" dirty="0" err="1">
                <a:solidFill>
                  <a:srgbClr val="000000"/>
                </a:solidFill>
              </a:rPr>
              <a:t>Jibraeel</a:t>
            </a:r>
            <a:r>
              <a:rPr lang="en-US" sz="2000" b="1" dirty="0">
                <a:solidFill>
                  <a:srgbClr val="000000"/>
                </a:solidFill>
              </a:rPr>
              <a:t> came to ask him if he needed his help</a:t>
            </a:r>
            <a:r>
              <a:rPr lang="en-GB" sz="2000" b="1" dirty="0">
                <a:solidFill>
                  <a:srgbClr val="000000"/>
                </a:solidFill>
              </a:rPr>
              <a:t> </a:t>
            </a:r>
            <a:endParaRPr lang="en-US" sz="2000" b="1" i="1" dirty="0">
              <a:solidFill>
                <a:srgbClr val="000000"/>
              </a:solidFill>
            </a:endParaRPr>
          </a:p>
        </p:txBody>
      </p:sp>
    </p:spTree>
    <p:extLst>
      <p:ext uri="{BB962C8B-B14F-4D97-AF65-F5344CB8AC3E}">
        <p14:creationId xmlns:p14="http://schemas.microsoft.com/office/powerpoint/2010/main" val="265256589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linds(horizontal)">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checkerboard(across)">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linds(horizontal)">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07093" y="1479509"/>
            <a:ext cx="7438161" cy="4956087"/>
          </a:xfrm>
          <a:prstGeom prst="rect">
            <a:avLst/>
          </a:prstGeom>
          <a:solidFill>
            <a:srgbClr val="008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2500"/>
              </a:lnSpc>
              <a:spcAft>
                <a:spcPts val="0"/>
              </a:spcAft>
            </a:pPr>
            <a:endParaRPr lang="en-GB" sz="6600" dirty="0" smtClean="0">
              <a:solidFill>
                <a:schemeClr val="tx1"/>
              </a:solidFill>
              <a:effectLst/>
              <a:latin typeface="Times"/>
              <a:ea typeface="Calibri"/>
              <a:cs typeface="Times New Roman"/>
            </a:endParaRPr>
          </a:p>
          <a:p>
            <a:pPr algn="ctr">
              <a:lnSpc>
                <a:spcPts val="2500"/>
              </a:lnSpc>
              <a:spcAft>
                <a:spcPts val="0"/>
              </a:spcAft>
            </a:pPr>
            <a:r>
              <a:rPr lang="x-none" sz="6600" dirty="0"/>
              <a:t>حَسْبُنَا اللّهُ وَنِعْمَ الْوَكِيلُ</a:t>
            </a:r>
            <a:r>
              <a:rPr lang="en-GB" sz="6600" dirty="0"/>
              <a:t> </a:t>
            </a:r>
            <a:r>
              <a:rPr lang="en-GB" sz="6600" dirty="0">
                <a:solidFill>
                  <a:schemeClr val="tx1"/>
                </a:solidFill>
                <a:effectLst/>
                <a:latin typeface="Times"/>
                <a:ea typeface="Calibri"/>
                <a:cs typeface="Times New Roman"/>
              </a:rPr>
              <a:t> </a:t>
            </a:r>
            <a:endParaRPr lang="en-GB" sz="4400" dirty="0">
              <a:solidFill>
                <a:schemeClr val="tx1"/>
              </a:solidFill>
              <a:effectLst/>
              <a:latin typeface="Times New Roman"/>
              <a:ea typeface="Calibri"/>
              <a:cs typeface="Times New Roman"/>
            </a:endParaRPr>
          </a:p>
          <a:p>
            <a:pPr algn="ctr">
              <a:lnSpc>
                <a:spcPct val="107000"/>
              </a:lnSpc>
              <a:spcAft>
                <a:spcPts val="750"/>
              </a:spcAft>
            </a:pPr>
            <a:endParaRPr lang="en-GB" sz="4400" b="1" dirty="0" smtClean="0">
              <a:solidFill>
                <a:schemeClr val="tx1"/>
              </a:solidFill>
              <a:effectLst/>
              <a:latin typeface="Times"/>
              <a:ea typeface="Calibri"/>
              <a:cs typeface="Times New Roman"/>
            </a:endParaRPr>
          </a:p>
          <a:p>
            <a:pPr algn="ctr">
              <a:lnSpc>
                <a:spcPct val="107000"/>
              </a:lnSpc>
              <a:spcAft>
                <a:spcPts val="750"/>
              </a:spcAft>
            </a:pPr>
            <a:r>
              <a:rPr lang="en-GB" sz="4400" b="1" dirty="0" smtClean="0">
                <a:solidFill>
                  <a:schemeClr val="tx1"/>
                </a:solidFill>
                <a:effectLst/>
                <a:latin typeface="Times"/>
                <a:ea typeface="Calibri"/>
                <a:cs typeface="Times New Roman"/>
              </a:rPr>
              <a:t>'</a:t>
            </a:r>
            <a:r>
              <a:rPr lang="en-GB" sz="4400" b="1" dirty="0">
                <a:solidFill>
                  <a:schemeClr val="tx1"/>
                </a:solidFill>
                <a:effectLst/>
                <a:latin typeface="Times"/>
                <a:ea typeface="Calibri"/>
                <a:cs typeface="Times New Roman"/>
              </a:rPr>
              <a:t>Allah is sufficient for us and He is the best disposer of affairs!'</a:t>
            </a:r>
            <a:endParaRPr lang="en-GB" sz="4000" dirty="0">
              <a:solidFill>
                <a:schemeClr val="tx1"/>
              </a:solidFill>
              <a:effectLst/>
              <a:ea typeface="Calibri"/>
              <a:cs typeface="Arial"/>
            </a:endParaRPr>
          </a:p>
          <a:p>
            <a:pPr algn="ctr">
              <a:lnSpc>
                <a:spcPct val="107000"/>
              </a:lnSpc>
              <a:spcAft>
                <a:spcPts val="750"/>
              </a:spcAft>
            </a:pPr>
            <a:r>
              <a:rPr lang="en-GB" sz="4400" b="1" spc="20" dirty="0">
                <a:solidFill>
                  <a:schemeClr val="tx1"/>
                </a:solidFill>
                <a:effectLst/>
                <a:latin typeface="Times"/>
                <a:ea typeface="Times New Roman"/>
                <a:cs typeface="Arial"/>
              </a:rPr>
              <a:t>(</a:t>
            </a:r>
            <a:r>
              <a:rPr lang="en-GB" sz="4400" b="1" spc="20" dirty="0" err="1">
                <a:solidFill>
                  <a:schemeClr val="tx1"/>
                </a:solidFill>
                <a:effectLst/>
                <a:latin typeface="Times"/>
                <a:ea typeface="Times New Roman"/>
                <a:cs typeface="Arial"/>
              </a:rPr>
              <a:t>Sura</a:t>
            </a:r>
            <a:r>
              <a:rPr lang="en-GB" sz="4400" b="1" spc="20" dirty="0">
                <a:solidFill>
                  <a:schemeClr val="tx1"/>
                </a:solidFill>
                <a:effectLst/>
                <a:latin typeface="Times"/>
                <a:ea typeface="Times New Roman"/>
                <a:cs typeface="Arial"/>
              </a:rPr>
              <a:t> </a:t>
            </a:r>
            <a:r>
              <a:rPr lang="en-GB" sz="4400" b="1" spc="20" dirty="0" err="1">
                <a:solidFill>
                  <a:schemeClr val="tx1"/>
                </a:solidFill>
                <a:effectLst/>
                <a:latin typeface="Times"/>
                <a:ea typeface="Times New Roman"/>
                <a:cs typeface="Arial"/>
              </a:rPr>
              <a:t>Aale</a:t>
            </a:r>
            <a:r>
              <a:rPr lang="en-GB" sz="4400" b="1" spc="20" dirty="0">
                <a:solidFill>
                  <a:schemeClr val="tx1"/>
                </a:solidFill>
                <a:effectLst/>
                <a:latin typeface="Times"/>
                <a:ea typeface="Times New Roman"/>
                <a:cs typeface="Arial"/>
              </a:rPr>
              <a:t>-Imran, 3: 173).</a:t>
            </a:r>
            <a:endParaRPr lang="en-GB" sz="4000" dirty="0">
              <a:solidFill>
                <a:schemeClr val="tx1"/>
              </a:solidFill>
              <a:effectLst/>
              <a:ea typeface="Calibri"/>
              <a:cs typeface="Arial"/>
            </a:endParaRPr>
          </a:p>
          <a:p>
            <a:pPr algn="ctr">
              <a:lnSpc>
                <a:spcPct val="107000"/>
              </a:lnSpc>
              <a:spcAft>
                <a:spcPts val="800"/>
              </a:spcAft>
            </a:pPr>
            <a:r>
              <a:rPr lang="en-GB" sz="1100" dirty="0">
                <a:solidFill>
                  <a:schemeClr val="tx1"/>
                </a:solidFill>
                <a:effectLst/>
                <a:ea typeface="Calibri"/>
                <a:cs typeface="Arial"/>
              </a:rPr>
              <a:t> </a:t>
            </a:r>
          </a:p>
        </p:txBody>
      </p:sp>
      <p:sp>
        <p:nvSpPr>
          <p:cNvPr id="6" name="Rectangle 5"/>
          <p:cNvSpPr/>
          <p:nvPr/>
        </p:nvSpPr>
        <p:spPr>
          <a:xfrm>
            <a:off x="1088510" y="107808"/>
            <a:ext cx="6994695" cy="954107"/>
          </a:xfrm>
          <a:prstGeom prst="rect">
            <a:avLst/>
          </a:prstGeom>
        </p:spPr>
        <p:txBody>
          <a:bodyPr wrap="square">
            <a:spAutoFit/>
          </a:bodyPr>
          <a:lstStyle/>
          <a:p>
            <a:pPr algn="ctr"/>
            <a:r>
              <a:rPr lang="en-GB" sz="2800" b="1" dirty="0" smtClean="0"/>
              <a:t>Prophet </a:t>
            </a:r>
            <a:r>
              <a:rPr lang="en-GB" sz="2800" b="1" dirty="0"/>
              <a:t>Ibrahim (AS) put all his faith in Allah and recited </a:t>
            </a:r>
            <a:r>
              <a:rPr lang="en-GB" sz="2800" b="1" dirty="0" smtClean="0"/>
              <a:t>this </a:t>
            </a:r>
            <a:r>
              <a:rPr lang="en-GB" sz="2800" b="1" dirty="0" err="1" smtClean="0"/>
              <a:t>dua</a:t>
            </a:r>
            <a:r>
              <a:rPr lang="en-GB" sz="2000" dirty="0"/>
              <a:t>:</a:t>
            </a:r>
            <a:endParaRPr lang="en-US" sz="2000" dirty="0"/>
          </a:p>
        </p:txBody>
      </p:sp>
    </p:spTree>
    <p:extLst>
      <p:ext uri="{BB962C8B-B14F-4D97-AF65-F5344CB8AC3E}">
        <p14:creationId xmlns:p14="http://schemas.microsoft.com/office/powerpoint/2010/main" val="32838830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Urban Pop.thmx</Template>
  <TotalTime>305</TotalTime>
  <Words>849</Words>
  <Application>Microsoft Macintosh PowerPoint</Application>
  <PresentationFormat>On-screen Show (4:3)</PresentationFormat>
  <Paragraphs>90</Paragraphs>
  <Slides>20</Slides>
  <Notes>7</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Urban Pop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abbasali dossa</dc:creator>
  <cp:lastModifiedBy>abbasali dossa</cp:lastModifiedBy>
  <cp:revision>36</cp:revision>
  <dcterms:created xsi:type="dcterms:W3CDTF">2017-02-04T16:42:36Z</dcterms:created>
  <dcterms:modified xsi:type="dcterms:W3CDTF">2017-08-17T13:06:55Z</dcterms:modified>
</cp:coreProperties>
</file>