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0" r:id="rId2"/>
    <p:sldId id="256" r:id="rId3"/>
    <p:sldId id="284" r:id="rId4"/>
    <p:sldId id="309" r:id="rId5"/>
    <p:sldId id="331" r:id="rId6"/>
    <p:sldId id="326" r:id="rId7"/>
    <p:sldId id="320" r:id="rId8"/>
    <p:sldId id="332" r:id="rId9"/>
    <p:sldId id="333" r:id="rId10"/>
    <p:sldId id="334" r:id="rId11"/>
    <p:sldId id="335" r:id="rId12"/>
    <p:sldId id="29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00"/>
    <a:srgbClr val="CEB8E4"/>
    <a:srgbClr val="BFB9E3"/>
    <a:srgbClr val="C5EB9F"/>
    <a:srgbClr val="FFC2A3"/>
    <a:srgbClr val="FFB089"/>
    <a:srgbClr val="FF9966"/>
    <a:srgbClr val="F1F484"/>
    <a:srgbClr val="CCDDAB"/>
    <a:srgbClr val="FACEE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95" autoAdjust="0"/>
    <p:restoredTop sz="68644" autoAdjust="0"/>
  </p:normalViewPr>
  <p:slideViewPr>
    <p:cSldViewPr>
      <p:cViewPr varScale="1">
        <p:scale>
          <a:sx n="52" d="100"/>
          <a:sy n="52" d="100"/>
        </p:scale>
        <p:origin x="-124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72EF2C-FD02-4C0D-9B7C-3ADEF07C1023}" type="datetimeFigureOut">
              <a:rPr lang="en-GB" smtClean="0"/>
              <a:pPr/>
              <a:t>24/07/2017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B2D2AF-CDC6-4E76-B4C7-A1807B79236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65409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b="1" i="1" dirty="0" smtClean="0"/>
              <a:t>Answer</a:t>
            </a:r>
            <a:r>
              <a:rPr lang="en-GB" b="1" i="1" dirty="0" smtClean="0"/>
              <a:t>: 6</a:t>
            </a:r>
            <a:endParaRPr lang="en-GB" b="1" i="1" dirty="0" smtClean="0"/>
          </a:p>
          <a:p>
            <a:pPr marL="228600" indent="-228600" algn="l">
              <a:buFont typeface="Arial" pitchFamily="34" charset="0"/>
              <a:buAutoNum type="arabicPeriod"/>
            </a:pP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Yunus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(as)</a:t>
            </a:r>
          </a:p>
          <a:p>
            <a:pPr marL="228600" indent="-228600" algn="l">
              <a:buFont typeface="Arial" pitchFamily="34" charset="0"/>
              <a:buAutoNum type="arabicPeriod"/>
            </a:pP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Hud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(as)</a:t>
            </a:r>
          </a:p>
          <a:p>
            <a:pPr marL="228600" indent="-228600" algn="l">
              <a:buFont typeface="Arial" pitchFamily="34" charset="0"/>
              <a:buAutoNum type="arabicPeriod"/>
            </a:pP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Yusuf (as)</a:t>
            </a:r>
          </a:p>
          <a:p>
            <a:pPr marL="228600" indent="-228600" algn="l">
              <a:buFont typeface="Arial" pitchFamily="34" charset="0"/>
              <a:buAutoNum type="arabicPeriod"/>
            </a:pP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Ibrahim (as)</a:t>
            </a:r>
          </a:p>
          <a:p>
            <a:pPr marL="228600" indent="-228600" algn="l">
              <a:buFont typeface="Arial" pitchFamily="34" charset="0"/>
              <a:buAutoNum type="arabicPeriod"/>
            </a:pP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Muhammad (saw)</a:t>
            </a:r>
          </a:p>
          <a:p>
            <a:pPr marL="228600" indent="-228600" algn="l">
              <a:buFont typeface="Arial" pitchFamily="34" charset="0"/>
              <a:buAutoNum type="arabicPeriod"/>
            </a:pP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Nuh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(as)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2D2AF-CDC6-4E76-B4C7-A1807B792361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0404483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b="1" i="1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Discussion on the important lessons</a:t>
            </a:r>
            <a:endParaRPr lang="en-GB" sz="1200" b="1" i="1" u="sng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Reliance on Allah 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swt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combines having </a:t>
            </a:r>
          </a:p>
          <a:p>
            <a:pPr lvl="0" rtl="0">
              <a:buFontTx/>
              <a:buChar char="-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True patience </a:t>
            </a:r>
          </a:p>
          <a:p>
            <a:pPr lvl="0" rtl="0">
              <a:buFontTx/>
              <a:buChar char="-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Trust in His Plans </a:t>
            </a:r>
          </a:p>
          <a:p>
            <a:pPr lvl="0" rtl="0">
              <a:buFontTx/>
              <a:buChar char="-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Hope in His Mercy</a:t>
            </a:r>
          </a:p>
          <a:p>
            <a:pPr lvl="0" rtl="0">
              <a:buFontTx/>
              <a:buChar char="-"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 rtl="0">
              <a:buFontTx/>
              <a:buChar char="-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Discuss how this was the case in the story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Prophet Yusuf (as) and case studies in our </a:t>
            </a:r>
            <a:r>
              <a:rPr lang="en-US" sz="12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own lives </a:t>
            </a:r>
            <a:endParaRPr lang="en-GB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2D2AF-CDC6-4E76-B4C7-A1807B792361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499667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914400" lvl="1" indent="-457200">
              <a:buFont typeface="+mj-lt"/>
              <a:buNone/>
            </a:pPr>
            <a:endParaRPr lang="en-GB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2D2AF-CDC6-4E76-B4C7-A1807B792361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727392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2">
              <a:lnSpc>
                <a:spcPct val="12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GB" sz="3000" dirty="0" smtClean="0"/>
              <a:t> </a:t>
            </a:r>
            <a:r>
              <a:rPr lang="en-GB" sz="2800" dirty="0" smtClean="0"/>
              <a:t>According to </a:t>
            </a:r>
            <a:r>
              <a:rPr lang="en-GB" sz="2800" dirty="0" err="1" smtClean="0"/>
              <a:t>Ayatullah</a:t>
            </a:r>
            <a:r>
              <a:rPr lang="en-GB" sz="2800" dirty="0" smtClean="0"/>
              <a:t> </a:t>
            </a:r>
            <a:r>
              <a:rPr lang="en-GB" sz="2800" dirty="0" err="1" smtClean="0"/>
              <a:t>Dasaghaib</a:t>
            </a:r>
            <a:r>
              <a:rPr lang="en-GB" sz="2800" dirty="0" smtClean="0"/>
              <a:t> </a:t>
            </a:r>
            <a:r>
              <a:rPr lang="en-GB" sz="2800" dirty="0" err="1" smtClean="0"/>
              <a:t>Shirazi</a:t>
            </a:r>
            <a:r>
              <a:rPr lang="en-GB" sz="2800" dirty="0" smtClean="0"/>
              <a:t> (author of Greater Sins) it is because this attitude reduces a person to a state of utter hopelessness  </a:t>
            </a:r>
          </a:p>
          <a:p>
            <a:pPr marL="0" lvl="2">
              <a:lnSpc>
                <a:spcPct val="12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GB" sz="2800" dirty="0" smtClean="0"/>
              <a:t> He imagines himself to be destined for Hell, and therefore he sees no benefit in doing good and avoiding evil </a:t>
            </a:r>
          </a:p>
          <a:p>
            <a:pPr marL="0" lvl="2">
              <a:lnSpc>
                <a:spcPct val="12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GB" sz="2800" dirty="0" smtClean="0"/>
              <a:t> Consequently he tries to achieve as much worldly pleasure as possible and thus gets further involved in all kinds of sinful acts.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2D2AF-CDC6-4E76-B4C7-A1807B792361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37691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914400" lvl="1" indent="-457200">
              <a:buFont typeface="+mj-lt"/>
              <a:buNone/>
            </a:pPr>
            <a:endParaRPr lang="en-GB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2D2AF-CDC6-4E76-B4C7-A1807B792361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7273923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914400" lvl="1" indent="-457200">
              <a:buFont typeface="+mj-lt"/>
              <a:buNone/>
            </a:pPr>
            <a:endParaRPr lang="en-GB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2D2AF-CDC6-4E76-B4C7-A1807B792361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7273923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914400" lvl="1" indent="-457200">
              <a:buFont typeface="+mj-lt"/>
              <a:buNone/>
            </a:pPr>
            <a:endParaRPr lang="en-GB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2D2AF-CDC6-4E76-B4C7-A1807B792361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7273923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914400" lvl="1" indent="-457200">
              <a:buFont typeface="+mj-lt"/>
              <a:buNone/>
            </a:pPr>
            <a:endParaRPr lang="en-GB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2D2AF-CDC6-4E76-B4C7-A1807B792361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7273923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914400" lvl="1" indent="-457200">
              <a:buFont typeface="+mj-lt"/>
              <a:buNone/>
            </a:pPr>
            <a:endParaRPr lang="en-GB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2D2AF-CDC6-4E76-B4C7-A1807B792361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7273923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914400" lvl="1" indent="-457200">
              <a:buFont typeface="+mj-lt"/>
              <a:buNone/>
            </a:pPr>
            <a:endParaRPr lang="en-GB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2D2AF-CDC6-4E76-B4C7-A1807B792361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727392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AFAB-4290-45F7-AC5A-E825613BF404}" type="datetimeFigureOut">
              <a:rPr lang="en-GB" smtClean="0"/>
              <a:pPr/>
              <a:t>24/07/2017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F45F5-12B9-4144-AD09-2504DF9A3BB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AFAB-4290-45F7-AC5A-E825613BF404}" type="datetimeFigureOut">
              <a:rPr lang="en-GB" smtClean="0"/>
              <a:pPr/>
              <a:t>24/07/2017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F45F5-12B9-4144-AD09-2504DF9A3BB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AFAB-4290-45F7-AC5A-E825613BF404}" type="datetimeFigureOut">
              <a:rPr lang="en-GB" smtClean="0"/>
              <a:pPr/>
              <a:t>24/07/2017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F45F5-12B9-4144-AD09-2504DF9A3BB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AFAB-4290-45F7-AC5A-E825613BF404}" type="datetimeFigureOut">
              <a:rPr lang="en-GB" smtClean="0"/>
              <a:pPr/>
              <a:t>24/07/2017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F45F5-12B9-4144-AD09-2504DF9A3BB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AFAB-4290-45F7-AC5A-E825613BF404}" type="datetimeFigureOut">
              <a:rPr lang="en-GB" smtClean="0"/>
              <a:pPr/>
              <a:t>24/07/2017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F45F5-12B9-4144-AD09-2504DF9A3BB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AFAB-4290-45F7-AC5A-E825613BF404}" type="datetimeFigureOut">
              <a:rPr lang="en-GB" smtClean="0"/>
              <a:pPr/>
              <a:t>24/07/2017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F45F5-12B9-4144-AD09-2504DF9A3BB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AFAB-4290-45F7-AC5A-E825613BF404}" type="datetimeFigureOut">
              <a:rPr lang="en-GB" smtClean="0"/>
              <a:pPr/>
              <a:t>24/07/2017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F45F5-12B9-4144-AD09-2504DF9A3BB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AFAB-4290-45F7-AC5A-E825613BF404}" type="datetimeFigureOut">
              <a:rPr lang="en-GB" smtClean="0"/>
              <a:pPr/>
              <a:t>24/07/2017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F45F5-12B9-4144-AD09-2504DF9A3BB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AFAB-4290-45F7-AC5A-E825613BF404}" type="datetimeFigureOut">
              <a:rPr lang="en-GB" smtClean="0"/>
              <a:pPr/>
              <a:t>24/07/2017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F45F5-12B9-4144-AD09-2504DF9A3BB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AFAB-4290-45F7-AC5A-E825613BF404}" type="datetimeFigureOut">
              <a:rPr lang="en-GB" smtClean="0"/>
              <a:pPr/>
              <a:t>24/07/2017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F45F5-12B9-4144-AD09-2504DF9A3BB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AFAB-4290-45F7-AC5A-E825613BF404}" type="datetimeFigureOut">
              <a:rPr lang="en-GB" smtClean="0"/>
              <a:pPr/>
              <a:t>24/07/2017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F45F5-12B9-4144-AD09-2504DF9A3BB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75000"/>
                <a:lumOff val="25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CAFAB-4290-45F7-AC5A-E825613BF404}" type="datetimeFigureOut">
              <a:rPr lang="en-GB" smtClean="0"/>
              <a:pPr/>
              <a:t>24/07/2017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F45F5-12B9-4144-AD09-2504DF9A3BB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39552" y="548680"/>
            <a:ext cx="8136904" cy="5388411"/>
            <a:chOff x="539552" y="548680"/>
            <a:chExt cx="8136904" cy="5388411"/>
          </a:xfrm>
        </p:grpSpPr>
        <p:pic>
          <p:nvPicPr>
            <p:cNvPr id="4" name="Picture 2" descr="http://www.quran-o-sunnat.com/wp-content/uploads/2015/08/Read-holy-Quran.jp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539552" y="548680"/>
              <a:ext cx="8100392" cy="534140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" name="Rectangle 4"/>
            <p:cNvSpPr/>
            <p:nvPr/>
          </p:nvSpPr>
          <p:spPr>
            <a:xfrm>
              <a:off x="611560" y="1412776"/>
              <a:ext cx="8064896" cy="4524315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algn="ctr"/>
              <a:r>
                <a:rPr lang="x-none" sz="9600" b="1" dirty="0">
                  <a:ln w="28575" cmpd="sng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</a:ln>
                  <a:gradFill flip="none" rotWithShape="1"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2700000" scaled="1"/>
                    <a:tileRect/>
                  </a:gradFill>
                  <a:latin typeface="Apple Chancery" pitchFamily="66" charset="0"/>
                </a:rPr>
                <a:t>Qur`an Appreciation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B8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711379" y="0"/>
            <a:ext cx="1432621" cy="1074466"/>
            <a:chOff x="7512957" y="344670"/>
            <a:chExt cx="1432621" cy="1074466"/>
          </a:xfrm>
        </p:grpSpPr>
        <p:pic>
          <p:nvPicPr>
            <p:cNvPr id="4" name="Picture 3" descr="http://www.quran-o-sunnat.com/wp-content/uploads/2015/08/Read-holy-Quran.jp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512957" y="344670"/>
              <a:ext cx="1432621" cy="107446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" name="Rectangle 4"/>
            <p:cNvSpPr/>
            <p:nvPr/>
          </p:nvSpPr>
          <p:spPr>
            <a:xfrm>
              <a:off x="7740352" y="476672"/>
              <a:ext cx="936104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0541" cmpd="sng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</a:ln>
                  <a:gradFill flip="none" rotWithShape="1"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16200000" scaled="1"/>
                    <a:tileRect/>
                  </a:gradFill>
                  <a:latin typeface="Apple Chancery" pitchFamily="66" charset="0"/>
                </a:rPr>
                <a:t>QA</a:t>
              </a:r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457200" y="-27384"/>
            <a:ext cx="8229600" cy="99412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Studying </a:t>
            </a:r>
            <a:r>
              <a:rPr kumimoji="0" lang="en-GB" sz="4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Verses </a:t>
            </a:r>
            <a:r>
              <a:rPr lang="en-GB" sz="4400" b="1" u="sng" noProof="0" dirty="0" smtClean="0">
                <a:latin typeface="+mj-lt"/>
                <a:ea typeface="+mj-ea"/>
                <a:cs typeface="+mj-cs"/>
              </a:rPr>
              <a:t>87</a:t>
            </a:r>
            <a:r>
              <a:rPr kumimoji="0" lang="en-GB" sz="4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GB" sz="4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 </a:t>
            </a:r>
            <a:r>
              <a:rPr lang="en-GB" sz="4400" b="1" u="sng" dirty="0" smtClean="0">
                <a:latin typeface="+mj-lt"/>
                <a:ea typeface="+mj-ea"/>
                <a:cs typeface="+mj-cs"/>
              </a:rPr>
              <a:t>91</a:t>
            </a:r>
            <a:endParaRPr kumimoji="0" lang="en-GB" sz="44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3528" y="620688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/>
            <a:r>
              <a:rPr lang="en-GB" sz="3200" b="1" u="sng" dirty="0"/>
              <a:t>Vs </a:t>
            </a:r>
            <a:r>
              <a:rPr lang="en-GB" sz="3200" b="1" u="sng" dirty="0" smtClean="0"/>
              <a:t>90:</a:t>
            </a:r>
            <a:endParaRPr lang="en-GB" sz="3200" b="1" u="sng" dirty="0"/>
          </a:p>
        </p:txBody>
      </p:sp>
      <p:sp>
        <p:nvSpPr>
          <p:cNvPr id="17" name="Rectangle 16"/>
          <p:cNvSpPr/>
          <p:nvPr/>
        </p:nvSpPr>
        <p:spPr>
          <a:xfrm>
            <a:off x="107504" y="1183621"/>
            <a:ext cx="9036496" cy="5207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GB" sz="2800" dirty="0" smtClean="0"/>
              <a:t> Seeing this reaction their brothers realise that he is Prophet Yusuf (as)</a:t>
            </a:r>
          </a:p>
          <a:p>
            <a:pPr>
              <a:lnSpc>
                <a:spcPct val="12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GB" sz="2800" dirty="0" smtClean="0"/>
              <a:t> </a:t>
            </a:r>
            <a:r>
              <a:rPr lang="en-GB" sz="2800" dirty="0" smtClean="0"/>
              <a:t>They are still astonished that he is alive                                                      and ask him to confirm – which he does                                                         </a:t>
            </a:r>
          </a:p>
          <a:p>
            <a:pPr>
              <a:lnSpc>
                <a:spcPct val="12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GB" sz="2800" dirty="0" smtClean="0"/>
              <a:t> </a:t>
            </a:r>
            <a:r>
              <a:rPr lang="en-GB" sz="2800" dirty="0" smtClean="0"/>
              <a:t>Then</a:t>
            </a:r>
            <a:r>
              <a:rPr lang="en-GB" sz="2800" dirty="0" smtClean="0"/>
              <a:t>, </a:t>
            </a:r>
            <a:r>
              <a:rPr lang="en-GB" sz="2800" dirty="0" smtClean="0"/>
              <a:t>he reminds them that the path that he and  </a:t>
            </a:r>
            <a:r>
              <a:rPr lang="en-GB" sz="2800" dirty="0" err="1" smtClean="0"/>
              <a:t>Benyameen</a:t>
            </a:r>
            <a:r>
              <a:rPr lang="en-GB" sz="2800" dirty="0" smtClean="0"/>
              <a:t> took -  </a:t>
            </a:r>
            <a:r>
              <a:rPr lang="en-GB" sz="2800" dirty="0" smtClean="0"/>
              <a:t>of piety and patience </a:t>
            </a:r>
            <a:r>
              <a:rPr lang="en-GB" sz="2800" dirty="0" smtClean="0"/>
              <a:t>is eternally rewarded </a:t>
            </a:r>
            <a:r>
              <a:rPr lang="en-GB" sz="2800" dirty="0" smtClean="0"/>
              <a:t>by </a:t>
            </a:r>
            <a:r>
              <a:rPr lang="en-GB" sz="2800" dirty="0" smtClean="0"/>
              <a:t>Allah (</a:t>
            </a:r>
            <a:r>
              <a:rPr lang="en-GB" sz="2800" dirty="0" err="1" smtClean="0"/>
              <a:t>swt</a:t>
            </a:r>
            <a:r>
              <a:rPr lang="en-GB" sz="2800" dirty="0" smtClean="0"/>
              <a:t>) </a:t>
            </a:r>
          </a:p>
          <a:p>
            <a:pPr>
              <a:lnSpc>
                <a:spcPct val="12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GB" sz="2800" dirty="0" smtClean="0"/>
              <a:t> </a:t>
            </a:r>
            <a:r>
              <a:rPr lang="en-GB" sz="2800" dirty="0" smtClean="0"/>
              <a:t>Because He never </a:t>
            </a:r>
            <a:r>
              <a:rPr lang="en-GB" sz="2800" dirty="0" smtClean="0"/>
              <a:t>wastes the reward of those who do </a:t>
            </a:r>
            <a:r>
              <a:rPr lang="en-GB" sz="2800" dirty="0" smtClean="0"/>
              <a:t>good – even if the reward may “come late” in this world</a:t>
            </a:r>
            <a:endParaRPr lang="en-GB" sz="2800" dirty="0"/>
          </a:p>
        </p:txBody>
      </p:sp>
      <p:pic>
        <p:nvPicPr>
          <p:cNvPr id="56322" name="Picture 2" descr="https://static.wixstatic.com/media/e13665_a4cfc4c267ff4bed858570b5f349a14e~mv2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1700809"/>
            <a:ext cx="2880320" cy="1615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 bldLvl="5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B8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711379" y="0"/>
            <a:ext cx="1432621" cy="1074466"/>
            <a:chOff x="7512957" y="344670"/>
            <a:chExt cx="1432621" cy="1074466"/>
          </a:xfrm>
        </p:grpSpPr>
        <p:pic>
          <p:nvPicPr>
            <p:cNvPr id="4" name="Picture 3" descr="http://www.quran-o-sunnat.com/wp-content/uploads/2015/08/Read-holy-Quran.jp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512957" y="344670"/>
              <a:ext cx="1432621" cy="107446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" name="Rectangle 4"/>
            <p:cNvSpPr/>
            <p:nvPr/>
          </p:nvSpPr>
          <p:spPr>
            <a:xfrm>
              <a:off x="7740352" y="476672"/>
              <a:ext cx="936104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0541" cmpd="sng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</a:ln>
                  <a:gradFill flip="none" rotWithShape="1"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16200000" scaled="1"/>
                    <a:tileRect/>
                  </a:gradFill>
                  <a:latin typeface="Apple Chancery" pitchFamily="66" charset="0"/>
                </a:rPr>
                <a:t>QA</a:t>
              </a:r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457200" y="-27384"/>
            <a:ext cx="8229600" cy="99412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Studying </a:t>
            </a:r>
            <a:r>
              <a:rPr kumimoji="0" lang="en-GB" sz="4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Verses </a:t>
            </a:r>
            <a:r>
              <a:rPr lang="en-GB" sz="4400" b="1" u="sng" noProof="0" dirty="0" smtClean="0">
                <a:latin typeface="+mj-lt"/>
                <a:ea typeface="+mj-ea"/>
                <a:cs typeface="+mj-cs"/>
              </a:rPr>
              <a:t>87</a:t>
            </a:r>
            <a:r>
              <a:rPr kumimoji="0" lang="en-GB" sz="4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GB" sz="4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 </a:t>
            </a:r>
            <a:r>
              <a:rPr lang="en-GB" sz="4400" b="1" u="sng" dirty="0" smtClean="0">
                <a:latin typeface="+mj-lt"/>
                <a:ea typeface="+mj-ea"/>
                <a:cs typeface="+mj-cs"/>
              </a:rPr>
              <a:t>91</a:t>
            </a:r>
            <a:endParaRPr kumimoji="0" lang="en-GB" sz="44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520" y="404664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/>
            <a:r>
              <a:rPr lang="en-GB" sz="3200" b="1" u="sng" dirty="0"/>
              <a:t>Vs </a:t>
            </a:r>
            <a:r>
              <a:rPr lang="en-GB" sz="3200" b="1" u="sng" dirty="0" smtClean="0"/>
              <a:t>91:</a:t>
            </a:r>
            <a:endParaRPr lang="en-GB" sz="3200" b="1" u="sng" dirty="0"/>
          </a:p>
        </p:txBody>
      </p:sp>
      <p:sp>
        <p:nvSpPr>
          <p:cNvPr id="17" name="Rectangle 16"/>
          <p:cNvSpPr/>
          <p:nvPr/>
        </p:nvSpPr>
        <p:spPr>
          <a:xfrm>
            <a:off x="107504" y="908720"/>
            <a:ext cx="9036496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GB" sz="2800" dirty="0" smtClean="0"/>
              <a:t>  The brothers are awe-struck when                                                                                  when they realise Allah (</a:t>
            </a:r>
            <a:r>
              <a:rPr lang="en-GB" sz="2800" dirty="0" err="1" smtClean="0"/>
              <a:t>swt</a:t>
            </a:r>
            <a:r>
              <a:rPr lang="en-GB" sz="2800" dirty="0" smtClean="0"/>
              <a:t>)’s  Plan</a:t>
            </a:r>
          </a:p>
          <a:p>
            <a:pPr>
              <a:lnSpc>
                <a:spcPct val="12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GB" sz="2800" dirty="0" smtClean="0"/>
              <a:t> They had tried to rid themselves of                                                       Prophet Yusuf (as) and now they had come begging to him   </a:t>
            </a:r>
          </a:p>
          <a:p>
            <a:pPr>
              <a:lnSpc>
                <a:spcPct val="12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GB" sz="2800" dirty="0" smtClean="0"/>
              <a:t> </a:t>
            </a:r>
            <a:r>
              <a:rPr lang="en-GB" sz="2800" dirty="0" smtClean="0"/>
              <a:t>They </a:t>
            </a:r>
            <a:r>
              <a:rPr lang="en-GB" sz="2800" dirty="0" smtClean="0"/>
              <a:t>acknowledged that </a:t>
            </a:r>
            <a:r>
              <a:rPr lang="en-GB" sz="2800" dirty="0" smtClean="0"/>
              <a:t>Allah (</a:t>
            </a:r>
            <a:r>
              <a:rPr lang="en-GB" sz="2800" dirty="0" err="1" smtClean="0"/>
              <a:t>swt</a:t>
            </a:r>
            <a:r>
              <a:rPr lang="en-GB" sz="2800" dirty="0" smtClean="0"/>
              <a:t>) had shown him </a:t>
            </a:r>
            <a:r>
              <a:rPr lang="en-GB" sz="2800" dirty="0" smtClean="0"/>
              <a:t>and his brother to be exalted over them in forbearance, knowledge, reasoning and </a:t>
            </a:r>
            <a:r>
              <a:rPr lang="en-GB" sz="2800" dirty="0" smtClean="0"/>
              <a:t>goodness </a:t>
            </a:r>
          </a:p>
          <a:p>
            <a:pPr>
              <a:lnSpc>
                <a:spcPct val="12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GB" sz="2800" dirty="0" smtClean="0"/>
              <a:t> </a:t>
            </a:r>
            <a:r>
              <a:rPr lang="en-GB" sz="2800" dirty="0" smtClean="0"/>
              <a:t>With </a:t>
            </a:r>
            <a:r>
              <a:rPr lang="en-GB" sz="2800" dirty="0" smtClean="0"/>
              <a:t>remorse, they admit that they were mistaken in choosing the path of action which they followed in their </a:t>
            </a:r>
            <a:r>
              <a:rPr lang="en-GB" sz="2800" dirty="0" smtClean="0"/>
              <a:t>youth</a:t>
            </a:r>
            <a:endParaRPr lang="en-GB" sz="2800" dirty="0"/>
          </a:p>
        </p:txBody>
      </p:sp>
      <p:pic>
        <p:nvPicPr>
          <p:cNvPr id="62466" name="Picture 2" descr="http://onehope.net/wp-content/uploads/2015/01/DreamsComeTrue_Scene6_FIN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1052736"/>
            <a:ext cx="3203848" cy="14427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 bldLvl="5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B8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711379" y="0"/>
            <a:ext cx="1432621" cy="1074466"/>
            <a:chOff x="7512957" y="344670"/>
            <a:chExt cx="1432621" cy="1074466"/>
          </a:xfrm>
        </p:grpSpPr>
        <p:pic>
          <p:nvPicPr>
            <p:cNvPr id="4" name="Picture 3" descr="http://www.quran-o-sunnat.com/wp-content/uploads/2015/08/Read-holy-Quran.jp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512957" y="344670"/>
              <a:ext cx="1432621" cy="107446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" name="Rectangle 4"/>
            <p:cNvSpPr/>
            <p:nvPr/>
          </p:nvSpPr>
          <p:spPr>
            <a:xfrm>
              <a:off x="7740352" y="476672"/>
              <a:ext cx="936104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0541" cmpd="sng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</a:ln>
                  <a:gradFill flip="none" rotWithShape="1"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16200000" scaled="1"/>
                    <a:tileRect/>
                  </a:gradFill>
                  <a:latin typeface="Apple Chancery" pitchFamily="66" charset="0"/>
                </a:rPr>
                <a:t>QA</a:t>
              </a:r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457200" y="-27384"/>
            <a:ext cx="8229600" cy="99412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Plenary</a:t>
            </a:r>
          </a:p>
        </p:txBody>
      </p:sp>
      <p:sp>
        <p:nvSpPr>
          <p:cNvPr id="7" name="Rectangle 6"/>
          <p:cNvSpPr/>
          <p:nvPr/>
        </p:nvSpPr>
        <p:spPr>
          <a:xfrm>
            <a:off x="3131840" y="692696"/>
            <a:ext cx="594015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/>
            <a:r>
              <a:rPr lang="en-GB" sz="3200" b="1" i="1" dirty="0" smtClean="0"/>
              <a:t>Group work:</a:t>
            </a:r>
          </a:p>
          <a:p>
            <a:pPr marL="0" lvl="2">
              <a:spcAft>
                <a:spcPts val="1200"/>
              </a:spcAft>
              <a:buFontTx/>
              <a:buChar char="-"/>
            </a:pPr>
            <a:r>
              <a:rPr lang="en-GB" sz="2800" dirty="0" smtClean="0"/>
              <a:t>  </a:t>
            </a:r>
            <a:r>
              <a:rPr lang="en-GB" sz="2800" dirty="0" smtClean="0"/>
              <a:t>What three virtues have been emphasised in this stage of Prophet Yusuf (as)’s story and why?</a:t>
            </a:r>
          </a:p>
        </p:txBody>
      </p:sp>
      <p:pic>
        <p:nvPicPr>
          <p:cNvPr id="30722" name="Picture 2" descr="http://geminilifeinfashion.myblog.arts.ac.uk/files/2014/02/group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4664"/>
            <a:ext cx="3292577" cy="2749302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251520" y="3356992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/>
            <a:r>
              <a:rPr lang="en-GB" sz="3200" b="1" i="1" dirty="0"/>
              <a:t>Thinking points:</a:t>
            </a:r>
          </a:p>
        </p:txBody>
      </p:sp>
      <p:sp>
        <p:nvSpPr>
          <p:cNvPr id="11" name="Rectangle 10"/>
          <p:cNvSpPr/>
          <p:nvPr/>
        </p:nvSpPr>
        <p:spPr>
          <a:xfrm rot="21075862">
            <a:off x="75524" y="4108345"/>
            <a:ext cx="430591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Prophet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Ya`qub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(as)’s statements</a:t>
            </a:r>
            <a:endParaRPr 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3" name="Rectangle 12"/>
          <p:cNvSpPr/>
          <p:nvPr/>
        </p:nvSpPr>
        <p:spPr>
          <a:xfrm rot="276428">
            <a:off x="4423577" y="3877215"/>
            <a:ext cx="4062736" cy="18466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800" b="1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They plan and Allah (</a:t>
            </a:r>
            <a:r>
              <a:rPr lang="en-US" sz="3800" b="1" dirty="0" err="1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swt</a:t>
            </a:r>
            <a:r>
              <a:rPr lang="en-US" sz="3800" b="1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)</a:t>
            </a:r>
            <a:r>
              <a:rPr lang="en-US" sz="3800" b="1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’s Plans…</a:t>
            </a:r>
            <a:endParaRPr lang="en-US" sz="3800" b="1" dirty="0" smtClean="0">
              <a:ln w="1905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5"/>
      <p:bldP spid="11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711379" y="0"/>
            <a:ext cx="1432621" cy="1074466"/>
            <a:chOff x="7512957" y="344670"/>
            <a:chExt cx="1432621" cy="1074466"/>
          </a:xfrm>
        </p:grpSpPr>
        <p:pic>
          <p:nvPicPr>
            <p:cNvPr id="1026" name="Picture 2" descr="http://www.quran-o-sunnat.com/wp-content/uploads/2015/08/Read-holy-Quran.jp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512957" y="344670"/>
              <a:ext cx="1432621" cy="107446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" name="Rectangle 4"/>
            <p:cNvSpPr/>
            <p:nvPr/>
          </p:nvSpPr>
          <p:spPr>
            <a:xfrm>
              <a:off x="7740352" y="476672"/>
              <a:ext cx="936104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0541" cmpd="sng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</a:ln>
                  <a:gradFill flip="none" rotWithShape="1"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16200000" scaled="1"/>
                    <a:tileRect/>
                  </a:gradFill>
                  <a:latin typeface="Apple Chancery" pitchFamily="66" charset="0"/>
                </a:rPr>
                <a:t>QA</a:t>
              </a:r>
            </a:p>
          </p:txBody>
        </p:sp>
      </p:grpSp>
      <p:pic>
        <p:nvPicPr>
          <p:cNvPr id="7" name="Picture 10" descr="http://image.slidesharecdn.com/prophetyusufsstory-130731015731-phpapp02/95/story-of-prophet-yusuf-2-638.jpg?cb=13752359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5066"/>
          <a:stretch>
            <a:fillRect/>
          </a:stretch>
        </p:blipFill>
        <p:spPr bwMode="auto">
          <a:xfrm>
            <a:off x="1691680" y="0"/>
            <a:ext cx="5472608" cy="69038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B8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-99392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Lesson </a:t>
            </a:r>
            <a:r>
              <a:rPr lang="en-GB" sz="4400" b="1" dirty="0" smtClean="0">
                <a:latin typeface="+mj-lt"/>
                <a:ea typeface="+mj-ea"/>
                <a:cs typeface="+mj-cs"/>
              </a:rPr>
              <a:t>20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711379" y="0"/>
            <a:ext cx="1432621" cy="1074466"/>
            <a:chOff x="7512957" y="344670"/>
            <a:chExt cx="1432621" cy="1074466"/>
          </a:xfrm>
        </p:grpSpPr>
        <p:pic>
          <p:nvPicPr>
            <p:cNvPr id="4" name="Picture 2" descr="http://www.quran-o-sunnat.com/wp-content/uploads/2015/08/Read-holy-Quran.jp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512957" y="344670"/>
              <a:ext cx="1432621" cy="107446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" name="Rectangle 4"/>
            <p:cNvSpPr/>
            <p:nvPr/>
          </p:nvSpPr>
          <p:spPr>
            <a:xfrm>
              <a:off x="7740352" y="476672"/>
              <a:ext cx="936104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0541" cmpd="sng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</a:ln>
                  <a:gradFill flip="none" rotWithShape="1"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16200000" scaled="1"/>
                    <a:tileRect/>
                  </a:gradFill>
                  <a:latin typeface="Apple Chancery" pitchFamily="66" charset="0"/>
                </a:rPr>
                <a:t>QA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51520" y="260648"/>
            <a:ext cx="8712968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u="sng" dirty="0"/>
              <a:t>LO</a:t>
            </a:r>
            <a:r>
              <a:rPr lang="en-GB" sz="3600" b="1" u="sng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en-GB" sz="3600" dirty="0" smtClean="0"/>
              <a:t> Studying </a:t>
            </a:r>
            <a:r>
              <a:rPr lang="en-GB" sz="3600" dirty="0" smtClean="0"/>
              <a:t>verses </a:t>
            </a:r>
            <a:r>
              <a:rPr lang="en-GB" sz="3600" dirty="0" smtClean="0"/>
              <a:t>86 -91</a:t>
            </a:r>
          </a:p>
          <a:p>
            <a:pPr>
              <a:buFont typeface="Arial" pitchFamily="34" charset="0"/>
              <a:buChar char="•"/>
            </a:pPr>
            <a:r>
              <a:rPr lang="en-GB" sz="3600" dirty="0" smtClean="0"/>
              <a:t> </a:t>
            </a:r>
            <a:r>
              <a:rPr lang="en-GB" sz="3600" dirty="0" smtClean="0"/>
              <a:t>Prophet Yusuf (as) reveals his identity</a:t>
            </a:r>
            <a:endParaRPr lang="en-GB" sz="3600" dirty="0" smtClean="0"/>
          </a:p>
          <a:p>
            <a:pPr lvl="0">
              <a:buFont typeface="Arial" pitchFamily="34" charset="0"/>
              <a:buChar char="•"/>
            </a:pPr>
            <a:endParaRPr lang="en-GB" sz="3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24544" y="2276872"/>
            <a:ext cx="525556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u="sng" dirty="0" smtClean="0"/>
              <a:t>Starter:</a:t>
            </a:r>
          </a:p>
          <a:p>
            <a:pPr>
              <a:buFont typeface="Arial" pitchFamily="34" charset="0"/>
              <a:buChar char="•"/>
            </a:pPr>
            <a:r>
              <a:rPr lang="en-GB" sz="3600" i="1" dirty="0" smtClean="0"/>
              <a:t>How many </a:t>
            </a:r>
            <a:r>
              <a:rPr lang="en-GB" sz="3600" i="1" dirty="0" err="1" smtClean="0"/>
              <a:t>s</a:t>
            </a:r>
            <a:r>
              <a:rPr lang="en-GB" sz="3600" i="1" dirty="0" err="1" smtClean="0"/>
              <a:t>uwer</a:t>
            </a:r>
            <a:r>
              <a:rPr lang="en-GB" sz="3600" i="1" dirty="0" smtClean="0"/>
              <a:t> in the Holy Qur`an are </a:t>
            </a:r>
            <a:r>
              <a:rPr lang="en-GB" sz="3600" i="1" dirty="0" smtClean="0"/>
              <a:t>named after the </a:t>
            </a:r>
            <a:r>
              <a:rPr lang="en-GB" sz="3600" i="1" dirty="0" smtClean="0"/>
              <a:t>Prophets (as)?</a:t>
            </a:r>
          </a:p>
          <a:p>
            <a:endParaRPr lang="en-GB" sz="500" i="1" dirty="0" smtClean="0"/>
          </a:p>
          <a:p>
            <a:endParaRPr lang="en-GB" sz="500" b="1" i="1" u="sng" dirty="0" smtClean="0"/>
          </a:p>
          <a:p>
            <a:endParaRPr lang="en-GB" sz="500" b="1" i="1" u="sng" dirty="0" smtClean="0"/>
          </a:p>
          <a:p>
            <a:endParaRPr lang="en-GB" sz="500" b="1" i="1" u="sng" dirty="0" smtClean="0"/>
          </a:p>
          <a:p>
            <a:r>
              <a:rPr lang="en-GB" sz="3600" b="1" i="1" u="sng" dirty="0" smtClean="0"/>
              <a:t>BONUS:</a:t>
            </a:r>
            <a:endParaRPr lang="en-GB" sz="3600" b="1" i="1" u="sng" dirty="0" smtClean="0"/>
          </a:p>
          <a:p>
            <a:pPr>
              <a:buFont typeface="Arial" pitchFamily="34" charset="0"/>
              <a:buChar char="•"/>
            </a:pPr>
            <a:r>
              <a:rPr lang="en-GB" sz="3600" i="1" dirty="0" smtClean="0"/>
              <a:t> Can you name them?</a:t>
            </a:r>
            <a:endParaRPr lang="en-GB" sz="3000" i="1" dirty="0" smtClean="0"/>
          </a:p>
        </p:txBody>
      </p:sp>
      <p:pic>
        <p:nvPicPr>
          <p:cNvPr id="17412" name="Picture 4" descr="http://wp.production.patheos.com/blogs/thenakedjesus/files/2015/05/think-out-loud-2.jpg"/>
          <p:cNvPicPr>
            <a:picLocks noChangeAspect="1" noChangeArrowheads="1"/>
          </p:cNvPicPr>
          <p:nvPr/>
        </p:nvPicPr>
        <p:blipFill>
          <a:blip r:embed="rId4" cstate="print"/>
          <a:srcRect r="32443"/>
          <a:stretch>
            <a:fillRect/>
          </a:stretch>
        </p:blipFill>
        <p:spPr bwMode="auto">
          <a:xfrm rot="21035481">
            <a:off x="5803878" y="2708268"/>
            <a:ext cx="2683901" cy="2958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5"/>
      <p:bldP spid="7" grpId="0" build="p" bldLvl="5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B8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711379" y="0"/>
            <a:ext cx="1432621" cy="1074466"/>
            <a:chOff x="7512957" y="344670"/>
            <a:chExt cx="1432621" cy="1074466"/>
          </a:xfrm>
        </p:grpSpPr>
        <p:pic>
          <p:nvPicPr>
            <p:cNvPr id="4" name="Picture 3" descr="http://www.quran-o-sunnat.com/wp-content/uploads/2015/08/Read-holy-Quran.jp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512957" y="344670"/>
              <a:ext cx="1432621" cy="107446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" name="Rectangle 4"/>
            <p:cNvSpPr/>
            <p:nvPr/>
          </p:nvSpPr>
          <p:spPr>
            <a:xfrm>
              <a:off x="7740352" y="476672"/>
              <a:ext cx="936104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0541" cmpd="sng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</a:ln>
                  <a:gradFill flip="none" rotWithShape="1"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16200000" scaled="1"/>
                    <a:tileRect/>
                  </a:gradFill>
                  <a:latin typeface="Apple Chancery" pitchFamily="66" charset="0"/>
                </a:rPr>
                <a:t>QA</a:t>
              </a:r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457200" y="-27384"/>
            <a:ext cx="8229600" cy="99412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Studying </a:t>
            </a:r>
            <a:r>
              <a:rPr kumimoji="0" lang="en-GB" sz="4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Verses </a:t>
            </a:r>
            <a:r>
              <a:rPr lang="en-GB" sz="4400" b="1" u="sng" dirty="0" smtClean="0">
                <a:latin typeface="+mj-lt"/>
                <a:ea typeface="+mj-ea"/>
                <a:cs typeface="+mj-cs"/>
              </a:rPr>
              <a:t>87</a:t>
            </a:r>
            <a:r>
              <a:rPr kumimoji="0" lang="en-GB" sz="4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GB" sz="4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 </a:t>
            </a:r>
            <a:r>
              <a:rPr lang="en-GB" sz="4400" b="1" u="sng" dirty="0" smtClean="0">
                <a:latin typeface="+mj-lt"/>
                <a:ea typeface="+mj-ea"/>
                <a:cs typeface="+mj-cs"/>
              </a:rPr>
              <a:t>91</a:t>
            </a:r>
            <a:endParaRPr kumimoji="0" lang="en-GB" sz="44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3528" y="332656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/>
            <a:r>
              <a:rPr lang="en-GB" sz="3200" b="1" u="sng" dirty="0"/>
              <a:t>Vs </a:t>
            </a:r>
            <a:r>
              <a:rPr lang="en-GB" sz="3200" b="1" u="sng" dirty="0" smtClean="0"/>
              <a:t>87</a:t>
            </a:r>
            <a:r>
              <a:rPr lang="en-GB" sz="3200" b="1" u="sng" dirty="0" smtClean="0"/>
              <a:t>: </a:t>
            </a:r>
            <a:endParaRPr lang="en-GB" sz="3200" b="1" u="sng" dirty="0"/>
          </a:p>
        </p:txBody>
      </p:sp>
      <p:sp>
        <p:nvSpPr>
          <p:cNvPr id="17" name="Rectangle 16"/>
          <p:cNvSpPr/>
          <p:nvPr/>
        </p:nvSpPr>
        <p:spPr>
          <a:xfrm>
            <a:off x="107504" y="821321"/>
            <a:ext cx="8784976" cy="5607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lnSpc>
                <a:spcPct val="12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GB" sz="3000" dirty="0" smtClean="0"/>
              <a:t> </a:t>
            </a:r>
            <a:r>
              <a:rPr lang="en-GB" sz="2800" dirty="0" smtClean="0"/>
              <a:t>Prophet </a:t>
            </a:r>
            <a:r>
              <a:rPr lang="en-GB" sz="2800" dirty="0" err="1" smtClean="0"/>
              <a:t>Ya'qub</a:t>
            </a:r>
            <a:r>
              <a:rPr lang="en-GB" sz="2800" dirty="0" smtClean="0"/>
              <a:t> (</a:t>
            </a:r>
            <a:r>
              <a:rPr lang="en-GB" sz="2800" dirty="0" smtClean="0"/>
              <a:t>as) prayed </a:t>
            </a:r>
            <a:r>
              <a:rPr lang="en-GB" sz="2800" dirty="0" smtClean="0"/>
              <a:t>for God to send the Angel of Death to him and </a:t>
            </a:r>
            <a:r>
              <a:rPr lang="en-GB" sz="2800" dirty="0" smtClean="0"/>
              <a:t>enquired from </a:t>
            </a:r>
            <a:r>
              <a:rPr lang="en-GB" sz="2800" dirty="0" smtClean="0"/>
              <a:t>the Angel about the soul of Prophet Yusuf (as</a:t>
            </a:r>
            <a:r>
              <a:rPr lang="en-GB" sz="2800" dirty="0" smtClean="0"/>
              <a:t>) </a:t>
            </a:r>
          </a:p>
          <a:p>
            <a:pPr marL="0" lvl="2">
              <a:lnSpc>
                <a:spcPct val="12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GB" sz="2800" dirty="0" smtClean="0"/>
              <a:t> </a:t>
            </a:r>
            <a:r>
              <a:rPr lang="en-GB" sz="2800" dirty="0" smtClean="0"/>
              <a:t>He then ordered his sons to return to Egypt and enquire about Prophet Yusuf (as) and his brother </a:t>
            </a:r>
          </a:p>
          <a:p>
            <a:pPr marL="0" lvl="2">
              <a:lnSpc>
                <a:spcPct val="12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GB" sz="2800" dirty="0" smtClean="0"/>
              <a:t> </a:t>
            </a:r>
            <a:r>
              <a:rPr lang="en-GB" sz="2800" dirty="0" smtClean="0"/>
              <a:t>Upon </a:t>
            </a:r>
            <a:r>
              <a:rPr lang="en-GB" sz="2800" dirty="0" smtClean="0"/>
              <a:t>seeing their </a:t>
            </a:r>
            <a:r>
              <a:rPr lang="en-GB" sz="2800" dirty="0" smtClean="0"/>
              <a:t>astonishment (as they                                         were convinced of Prophet Yusuf (as)’s                                              demise), </a:t>
            </a:r>
            <a:r>
              <a:rPr lang="en-GB" sz="2800" dirty="0" smtClean="0"/>
              <a:t>he warns them not to despair of </a:t>
            </a:r>
            <a:r>
              <a:rPr lang="en-GB" sz="2800" dirty="0" smtClean="0"/>
              <a:t>                                           God's </a:t>
            </a:r>
            <a:r>
              <a:rPr lang="en-GB" sz="2800" dirty="0" smtClean="0"/>
              <a:t>Mercy as it is not among the </a:t>
            </a:r>
            <a:r>
              <a:rPr lang="en-GB" sz="2800" dirty="0" smtClean="0"/>
              <a:t>                                      characteristics </a:t>
            </a:r>
            <a:r>
              <a:rPr lang="en-GB" sz="2800" dirty="0" smtClean="0"/>
              <a:t>of a </a:t>
            </a:r>
            <a:r>
              <a:rPr lang="en-GB" sz="2800" dirty="0" smtClean="0"/>
              <a:t>believer</a:t>
            </a:r>
            <a:endParaRPr lang="en-GB" sz="2800" dirty="0" smtClean="0"/>
          </a:p>
        </p:txBody>
      </p:sp>
      <p:pic>
        <p:nvPicPr>
          <p:cNvPr id="24580" name="Picture 4" descr="http://assets.messianicbible.com/wp-content/uploads/2015/03/1080-The-Prophet-Elijah-Receiving-Bread-and-Water-from-an-Angel-by-unknown-painter-in-church-Santa-Maria-della-Salute-600x922.jpg?8767b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3140968"/>
            <a:ext cx="2312050" cy="3552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 bldLvl="5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B8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711379" y="0"/>
            <a:ext cx="1432621" cy="1074466"/>
            <a:chOff x="7512957" y="344670"/>
            <a:chExt cx="1432621" cy="1074466"/>
          </a:xfrm>
        </p:grpSpPr>
        <p:pic>
          <p:nvPicPr>
            <p:cNvPr id="4" name="Picture 3" descr="http://www.quran-o-sunnat.com/wp-content/uploads/2015/08/Read-holy-Quran.jp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512957" y="344670"/>
              <a:ext cx="1432621" cy="107446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" name="Rectangle 4"/>
            <p:cNvSpPr/>
            <p:nvPr/>
          </p:nvSpPr>
          <p:spPr>
            <a:xfrm>
              <a:off x="7740352" y="476672"/>
              <a:ext cx="936104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0541" cmpd="sng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</a:ln>
                  <a:gradFill flip="none" rotWithShape="1"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16200000" scaled="1"/>
                    <a:tileRect/>
                  </a:gradFill>
                  <a:latin typeface="Apple Chancery" pitchFamily="66" charset="0"/>
                </a:rPr>
                <a:t>QA</a:t>
              </a:r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457200" y="-27384"/>
            <a:ext cx="8229600" cy="99412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Studying Verses 11-15</a:t>
            </a:r>
          </a:p>
        </p:txBody>
      </p:sp>
      <p:sp>
        <p:nvSpPr>
          <p:cNvPr id="7" name="Rectangle 6"/>
          <p:cNvSpPr/>
          <p:nvPr/>
        </p:nvSpPr>
        <p:spPr>
          <a:xfrm>
            <a:off x="251520" y="925323"/>
            <a:ext cx="8136904" cy="387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lnSpc>
                <a:spcPct val="120000"/>
              </a:lnSpc>
              <a:spcAft>
                <a:spcPts val="1200"/>
              </a:spcAft>
            </a:pPr>
            <a:r>
              <a:rPr lang="en-GB" sz="3000" b="1" u="sng" dirty="0"/>
              <a:t>Extended Learning:</a:t>
            </a:r>
          </a:p>
          <a:p>
            <a:pPr marL="0" lvl="2">
              <a:lnSpc>
                <a:spcPct val="12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GB" sz="3200" dirty="0" smtClean="0"/>
              <a:t> After “shirk” the greatest                                                        sin of a  believer is that of                                             despairing of Allah (</a:t>
            </a:r>
            <a:r>
              <a:rPr lang="en-GB" sz="3200" dirty="0" err="1" smtClean="0"/>
              <a:t>swt</a:t>
            </a:r>
            <a:r>
              <a:rPr lang="en-GB" sz="3200" dirty="0" smtClean="0"/>
              <a:t>)’s                                                  Mercy and Benevolence (known as “</a:t>
            </a:r>
            <a:r>
              <a:rPr lang="en-GB" sz="3200" dirty="0" err="1" smtClean="0"/>
              <a:t>Yaas</a:t>
            </a:r>
            <a:r>
              <a:rPr lang="en-GB" sz="3200" dirty="0" smtClean="0"/>
              <a:t>”)</a:t>
            </a:r>
          </a:p>
          <a:p>
            <a:pPr marL="0" lvl="2">
              <a:lnSpc>
                <a:spcPct val="120000"/>
              </a:lnSpc>
              <a:spcAft>
                <a:spcPts val="1200"/>
              </a:spcAft>
              <a:buFont typeface="Arial" pitchFamily="34" charset="0"/>
              <a:buChar char="•"/>
            </a:pPr>
            <a:endParaRPr lang="en-GB" sz="3000" dirty="0" smtClean="0"/>
          </a:p>
        </p:txBody>
      </p:sp>
      <p:sp>
        <p:nvSpPr>
          <p:cNvPr id="15" name="Rectangle 14"/>
          <p:cNvSpPr/>
          <p:nvPr/>
        </p:nvSpPr>
        <p:spPr>
          <a:xfrm>
            <a:off x="2555776" y="4437112"/>
            <a:ext cx="3224665" cy="712824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lvl="2">
              <a:lnSpc>
                <a:spcPct val="120000"/>
              </a:lnSpc>
              <a:spcAft>
                <a:spcPts val="1200"/>
              </a:spcAft>
            </a:pPr>
            <a:r>
              <a:rPr lang="en-GB" sz="3600" b="1" cap="all" dirty="0" smtClean="0">
                <a:ln w="0"/>
                <a:gradFill flip="none" rotWithShape="1">
                  <a:gsLst>
                    <a:gs pos="0">
                      <a:srgbClr val="00B050">
                        <a:shade val="30000"/>
                        <a:satMod val="115000"/>
                      </a:srgbClr>
                    </a:gs>
                    <a:gs pos="50000">
                      <a:srgbClr val="00B050">
                        <a:shade val="67500"/>
                        <a:satMod val="115000"/>
                      </a:srgbClr>
                    </a:gs>
                    <a:gs pos="100000">
                      <a:srgbClr val="00B05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reflection blurRad="12700" stA="50000" endPos="50000" dist="5000" dir="5400000" sy="-100000" rotWithShape="0"/>
                </a:effectLst>
              </a:rPr>
              <a:t>Why is that...?</a:t>
            </a:r>
            <a:endParaRPr lang="en-GB" sz="3600" b="1" cap="all" dirty="0">
              <a:ln w="0"/>
              <a:gradFill flip="none" rotWithShape="1">
                <a:gsLst>
                  <a:gs pos="0">
                    <a:srgbClr val="00B050">
                      <a:shade val="30000"/>
                      <a:satMod val="115000"/>
                    </a:srgbClr>
                  </a:gs>
                  <a:gs pos="50000">
                    <a:srgbClr val="00B050">
                      <a:shade val="67500"/>
                      <a:satMod val="115000"/>
                    </a:srgbClr>
                  </a:gs>
                  <a:gs pos="100000">
                    <a:srgbClr val="00B05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9" name="Picture 2" descr="https://qph.ec.quoracdn.net/main-qimg-dbab950866fb4b6f295abedc262efbaf-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91722">
            <a:off x="5093946" y="1518858"/>
            <a:ext cx="3617866" cy="1520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5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B8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711379" y="0"/>
            <a:ext cx="1432621" cy="1074466"/>
            <a:chOff x="7512957" y="344670"/>
            <a:chExt cx="1432621" cy="1074466"/>
          </a:xfrm>
        </p:grpSpPr>
        <p:pic>
          <p:nvPicPr>
            <p:cNvPr id="4" name="Picture 3" descr="http://www.quran-o-sunnat.com/wp-content/uploads/2015/08/Read-holy-Quran.jp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512957" y="344670"/>
              <a:ext cx="1432621" cy="107446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" name="Rectangle 4"/>
            <p:cNvSpPr/>
            <p:nvPr/>
          </p:nvSpPr>
          <p:spPr>
            <a:xfrm>
              <a:off x="7740352" y="476672"/>
              <a:ext cx="936104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0541" cmpd="sng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</a:ln>
                  <a:gradFill flip="none" rotWithShape="1"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16200000" scaled="1"/>
                    <a:tileRect/>
                  </a:gradFill>
                  <a:latin typeface="Apple Chancery" pitchFamily="66" charset="0"/>
                </a:rPr>
                <a:t>QA</a:t>
              </a:r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457200" y="-27384"/>
            <a:ext cx="8229600" cy="99412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Studying </a:t>
            </a:r>
            <a:r>
              <a:rPr kumimoji="0" lang="en-GB" sz="4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Verses </a:t>
            </a:r>
            <a:r>
              <a:rPr lang="en-GB" sz="4400" b="1" u="sng" dirty="0" smtClean="0">
                <a:latin typeface="+mj-lt"/>
                <a:ea typeface="+mj-ea"/>
                <a:cs typeface="+mj-cs"/>
              </a:rPr>
              <a:t>87</a:t>
            </a:r>
            <a:r>
              <a:rPr kumimoji="0" lang="en-GB" sz="4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GB" sz="4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 </a:t>
            </a:r>
            <a:r>
              <a:rPr lang="en-GB" sz="4400" b="1" u="sng" dirty="0" smtClean="0">
                <a:latin typeface="+mj-lt"/>
                <a:ea typeface="+mj-ea"/>
                <a:cs typeface="+mj-cs"/>
              </a:rPr>
              <a:t>91</a:t>
            </a:r>
            <a:endParaRPr kumimoji="0" lang="en-GB" sz="44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3528" y="620688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/>
            <a:r>
              <a:rPr lang="en-GB" sz="3200" b="1" u="sng" dirty="0"/>
              <a:t>Vs </a:t>
            </a:r>
            <a:r>
              <a:rPr lang="en-GB" sz="3200" b="1" u="sng" dirty="0" smtClean="0"/>
              <a:t>88:</a:t>
            </a:r>
            <a:endParaRPr lang="en-GB" sz="3200" b="1" u="sng" dirty="0"/>
          </a:p>
        </p:txBody>
      </p:sp>
      <p:sp>
        <p:nvSpPr>
          <p:cNvPr id="17" name="Rectangle 16"/>
          <p:cNvSpPr/>
          <p:nvPr/>
        </p:nvSpPr>
        <p:spPr>
          <a:xfrm>
            <a:off x="107504" y="1052736"/>
            <a:ext cx="8784976" cy="5053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lnSpc>
                <a:spcPct val="12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GB" sz="2500" dirty="0" smtClean="0"/>
              <a:t> </a:t>
            </a:r>
            <a:r>
              <a:rPr lang="en-GB" sz="2800" dirty="0" smtClean="0"/>
              <a:t>Upon returning to Prophet Yusuf </a:t>
            </a:r>
            <a:r>
              <a:rPr lang="en-GB" sz="2800" dirty="0" smtClean="0"/>
              <a:t>                                                              (</a:t>
            </a:r>
            <a:r>
              <a:rPr lang="en-GB" sz="2800" dirty="0" smtClean="0"/>
              <a:t>as) the third time, they </a:t>
            </a:r>
            <a:r>
              <a:rPr lang="en-GB" sz="2800" dirty="0" smtClean="0"/>
              <a:t>inform him                                                                    that </a:t>
            </a:r>
            <a:r>
              <a:rPr lang="en-GB" sz="2800" dirty="0" smtClean="0"/>
              <a:t>their family </a:t>
            </a:r>
            <a:r>
              <a:rPr lang="en-GB" sz="2800" dirty="0" smtClean="0"/>
              <a:t>has really suffered                                                                   from </a:t>
            </a:r>
            <a:r>
              <a:rPr lang="en-GB" sz="2800" dirty="0" smtClean="0"/>
              <a:t>the </a:t>
            </a:r>
            <a:r>
              <a:rPr lang="en-GB" sz="2800" dirty="0" smtClean="0"/>
              <a:t>drought </a:t>
            </a:r>
          </a:p>
          <a:p>
            <a:pPr marL="0" lvl="2">
              <a:lnSpc>
                <a:spcPct val="12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GB" sz="2800" dirty="0" smtClean="0"/>
              <a:t> And </a:t>
            </a:r>
            <a:r>
              <a:rPr lang="en-GB" sz="2800" dirty="0" smtClean="0"/>
              <a:t>that </a:t>
            </a:r>
            <a:r>
              <a:rPr lang="en-GB" sz="2800" dirty="0" smtClean="0"/>
              <a:t>this time what </a:t>
            </a:r>
            <a:r>
              <a:rPr lang="en-GB" sz="2800" dirty="0" smtClean="0"/>
              <a:t>they have </a:t>
            </a:r>
            <a:r>
              <a:rPr lang="en-GB" sz="2800" dirty="0" smtClean="0"/>
              <a:t>                                                                   brought </a:t>
            </a:r>
            <a:r>
              <a:rPr lang="en-GB" sz="2800" dirty="0" smtClean="0"/>
              <a:t>in exchange for food is </a:t>
            </a:r>
            <a:r>
              <a:rPr lang="en-GB" sz="2800" dirty="0" smtClean="0"/>
              <a:t>deficient </a:t>
            </a:r>
          </a:p>
          <a:p>
            <a:pPr marL="0" lvl="2">
              <a:lnSpc>
                <a:spcPct val="12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GB" sz="2800" dirty="0" smtClean="0"/>
              <a:t> </a:t>
            </a:r>
            <a:r>
              <a:rPr lang="en-GB" sz="2800" dirty="0" smtClean="0"/>
              <a:t>Their </a:t>
            </a:r>
            <a:r>
              <a:rPr lang="en-GB" sz="2800" dirty="0" smtClean="0"/>
              <a:t>plea was to give the same measure of food as before in the same spirit of generosity as </a:t>
            </a:r>
            <a:r>
              <a:rPr lang="en-GB" sz="2800" dirty="0" smtClean="0"/>
              <a:t>before as Allah </a:t>
            </a:r>
            <a:r>
              <a:rPr lang="en-GB" sz="2800" dirty="0" smtClean="0"/>
              <a:t>(</a:t>
            </a:r>
            <a:r>
              <a:rPr lang="en-GB" sz="2800" dirty="0" err="1" smtClean="0"/>
              <a:t>swt</a:t>
            </a:r>
            <a:r>
              <a:rPr lang="en-GB" sz="2800" dirty="0" smtClean="0"/>
              <a:t>) loves those who are </a:t>
            </a:r>
            <a:r>
              <a:rPr lang="en-GB" sz="2800" dirty="0" smtClean="0"/>
              <a:t>charitable</a:t>
            </a:r>
            <a:endParaRPr lang="en-GB" sz="2500" dirty="0" smtClean="0"/>
          </a:p>
        </p:txBody>
      </p:sp>
      <p:pic>
        <p:nvPicPr>
          <p:cNvPr id="44034" name="Picture 2" descr="https://huttshead.files.wordpress.com/2012/01/joseph-with-brother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28592" y="1124744"/>
            <a:ext cx="3635896" cy="2567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 bldLvl="5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B8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711379" y="0"/>
            <a:ext cx="1432621" cy="1074466"/>
            <a:chOff x="7512957" y="344670"/>
            <a:chExt cx="1432621" cy="1074466"/>
          </a:xfrm>
        </p:grpSpPr>
        <p:pic>
          <p:nvPicPr>
            <p:cNvPr id="4" name="Picture 3" descr="http://www.quran-o-sunnat.com/wp-content/uploads/2015/08/Read-holy-Quran.jp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512957" y="344670"/>
              <a:ext cx="1432621" cy="107446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" name="Rectangle 4"/>
            <p:cNvSpPr/>
            <p:nvPr/>
          </p:nvSpPr>
          <p:spPr>
            <a:xfrm>
              <a:off x="7740352" y="476672"/>
              <a:ext cx="936104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0541" cmpd="sng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</a:ln>
                  <a:gradFill flip="none" rotWithShape="1"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16200000" scaled="1"/>
                    <a:tileRect/>
                  </a:gradFill>
                  <a:latin typeface="Apple Chancery" pitchFamily="66" charset="0"/>
                </a:rPr>
                <a:t>QA</a:t>
              </a:r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457200" y="-27384"/>
            <a:ext cx="8229600" cy="99412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Studying </a:t>
            </a:r>
            <a:r>
              <a:rPr kumimoji="0" lang="en-GB" sz="4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Verses </a:t>
            </a:r>
            <a:r>
              <a:rPr lang="en-GB" sz="4400" b="1" u="sng" noProof="0" dirty="0" smtClean="0">
                <a:latin typeface="+mj-lt"/>
                <a:ea typeface="+mj-ea"/>
                <a:cs typeface="+mj-cs"/>
              </a:rPr>
              <a:t>87</a:t>
            </a:r>
            <a:r>
              <a:rPr kumimoji="0" lang="en-GB" sz="4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GB" sz="4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 </a:t>
            </a:r>
            <a:r>
              <a:rPr lang="en-GB" sz="4400" b="1" u="sng" dirty="0" smtClean="0">
                <a:latin typeface="+mj-lt"/>
                <a:ea typeface="+mj-ea"/>
                <a:cs typeface="+mj-cs"/>
              </a:rPr>
              <a:t>91</a:t>
            </a:r>
            <a:endParaRPr kumimoji="0" lang="en-GB" sz="44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3528" y="620688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/>
            <a:r>
              <a:rPr lang="en-GB" sz="3200" b="1" u="sng" dirty="0"/>
              <a:t>Vs </a:t>
            </a:r>
            <a:r>
              <a:rPr lang="en-GB" sz="3200" b="1" u="sng" dirty="0" smtClean="0"/>
              <a:t>88 &amp; 89</a:t>
            </a:r>
            <a:r>
              <a:rPr lang="en-GB" sz="3200" b="1" u="sng" dirty="0" smtClean="0"/>
              <a:t>: </a:t>
            </a:r>
            <a:endParaRPr lang="en-GB" sz="3200" b="1" u="sng" dirty="0"/>
          </a:p>
        </p:txBody>
      </p:sp>
      <p:sp>
        <p:nvSpPr>
          <p:cNvPr id="17" name="Rectangle 16"/>
          <p:cNvSpPr/>
          <p:nvPr/>
        </p:nvSpPr>
        <p:spPr>
          <a:xfrm>
            <a:off x="107504" y="1183621"/>
            <a:ext cx="8784976" cy="5053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GB" sz="2800" dirty="0" smtClean="0"/>
              <a:t> It </a:t>
            </a:r>
            <a:r>
              <a:rPr lang="en-GB" sz="2800" dirty="0" smtClean="0"/>
              <a:t>has also been mentioned that they carried with them a letter from their father addressed to </a:t>
            </a:r>
            <a:r>
              <a:rPr lang="en-GB" sz="2800" dirty="0" smtClean="0"/>
              <a:t>al-'Aziz </a:t>
            </a:r>
          </a:p>
          <a:p>
            <a:pPr>
              <a:lnSpc>
                <a:spcPct val="12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GB" sz="2800" dirty="0" smtClean="0"/>
              <a:t> I</a:t>
            </a:r>
            <a:r>
              <a:rPr lang="en-GB" sz="2800" dirty="0" smtClean="0"/>
              <a:t>n this letter Prophet </a:t>
            </a:r>
            <a:r>
              <a:rPr lang="en-GB" sz="2800" dirty="0" err="1" smtClean="0"/>
              <a:t>Ya`qub</a:t>
            </a:r>
            <a:r>
              <a:rPr lang="en-GB" sz="2800" dirty="0" smtClean="0"/>
              <a:t> (as) </a:t>
            </a:r>
            <a:r>
              <a:rPr lang="en-GB" sz="2800" dirty="0" smtClean="0"/>
              <a:t>informs the Aziz of his afflictions and requests him to release </a:t>
            </a:r>
            <a:r>
              <a:rPr lang="en-GB" sz="2800" dirty="0" err="1" smtClean="0"/>
              <a:t>Banyameen</a:t>
            </a:r>
            <a:r>
              <a:rPr lang="en-GB" sz="2800" dirty="0" smtClean="0"/>
              <a:t> </a:t>
            </a:r>
          </a:p>
          <a:p>
            <a:pPr>
              <a:lnSpc>
                <a:spcPct val="12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GB" sz="2800" dirty="0" smtClean="0"/>
              <a:t> </a:t>
            </a:r>
            <a:r>
              <a:rPr lang="en-GB" sz="2800" dirty="0" smtClean="0"/>
              <a:t>When </a:t>
            </a:r>
            <a:r>
              <a:rPr lang="en-GB" sz="2800" dirty="0" smtClean="0"/>
              <a:t>Prophet Yusuf (as) read </a:t>
            </a:r>
            <a:r>
              <a:rPr lang="en-GB" sz="2800" dirty="0" smtClean="0"/>
              <a:t>                                                                     the </a:t>
            </a:r>
            <a:r>
              <a:rPr lang="en-GB" sz="2800" dirty="0" smtClean="0"/>
              <a:t>letter, he kissed it, placed it </a:t>
            </a:r>
            <a:r>
              <a:rPr lang="en-GB" sz="2800" dirty="0" smtClean="0"/>
              <a:t>                                                                       on </a:t>
            </a:r>
            <a:r>
              <a:rPr lang="en-GB" sz="2800" dirty="0" smtClean="0"/>
              <a:t>his eyes crying and wailing </a:t>
            </a:r>
            <a:r>
              <a:rPr lang="en-GB" sz="2800" dirty="0" smtClean="0"/>
              <a:t>                                                                until </a:t>
            </a:r>
            <a:r>
              <a:rPr lang="en-GB" sz="2800" dirty="0" smtClean="0"/>
              <a:t>his tears wet the shirt </a:t>
            </a:r>
            <a:r>
              <a:rPr lang="en-GB" sz="2800" dirty="0" smtClean="0"/>
              <a:t>he                                                          </a:t>
            </a:r>
            <a:r>
              <a:rPr lang="en-GB" sz="2800" dirty="0" smtClean="0"/>
              <a:t>was </a:t>
            </a:r>
            <a:r>
              <a:rPr lang="en-GB" sz="2800" dirty="0" smtClean="0"/>
              <a:t>wearing</a:t>
            </a:r>
            <a:endParaRPr lang="en-GB" sz="2800" dirty="0"/>
          </a:p>
        </p:txBody>
      </p:sp>
      <p:pic>
        <p:nvPicPr>
          <p:cNvPr id="20482" name="Picture 2" descr="http://media.freebibleimages.org/stories/FB_Preschool_Joseph_Brothers/overview_images/007-preschool-joseph-brothers.jpg?1462269422"/>
          <p:cNvPicPr>
            <a:picLocks noChangeAspect="1" noChangeArrowheads="1"/>
          </p:cNvPicPr>
          <p:nvPr/>
        </p:nvPicPr>
        <p:blipFill>
          <a:blip r:embed="rId4" cstate="print"/>
          <a:srcRect l="4430" r="3286"/>
          <a:stretch>
            <a:fillRect/>
          </a:stretch>
        </p:blipFill>
        <p:spPr bwMode="auto">
          <a:xfrm>
            <a:off x="4932040" y="3473794"/>
            <a:ext cx="3754784" cy="3051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 bldLvl="5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B8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711379" y="0"/>
            <a:ext cx="1432621" cy="1074466"/>
            <a:chOff x="7512957" y="344670"/>
            <a:chExt cx="1432621" cy="1074466"/>
          </a:xfrm>
        </p:grpSpPr>
        <p:pic>
          <p:nvPicPr>
            <p:cNvPr id="4" name="Picture 3" descr="http://www.quran-o-sunnat.com/wp-content/uploads/2015/08/Read-holy-Quran.jp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512957" y="344670"/>
              <a:ext cx="1432621" cy="107446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" name="Rectangle 4"/>
            <p:cNvSpPr/>
            <p:nvPr/>
          </p:nvSpPr>
          <p:spPr>
            <a:xfrm>
              <a:off x="7740352" y="476672"/>
              <a:ext cx="936104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0541" cmpd="sng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</a:ln>
                  <a:gradFill flip="none" rotWithShape="1"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16200000" scaled="1"/>
                    <a:tileRect/>
                  </a:gradFill>
                  <a:latin typeface="Apple Chancery" pitchFamily="66" charset="0"/>
                </a:rPr>
                <a:t>QA</a:t>
              </a:r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457200" y="-27384"/>
            <a:ext cx="8229600" cy="99412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Studying </a:t>
            </a:r>
            <a:r>
              <a:rPr kumimoji="0" lang="en-GB" sz="4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Verses </a:t>
            </a:r>
            <a:r>
              <a:rPr lang="en-GB" sz="4400" b="1" u="sng" noProof="0" dirty="0" smtClean="0">
                <a:latin typeface="+mj-lt"/>
                <a:ea typeface="+mj-ea"/>
                <a:cs typeface="+mj-cs"/>
              </a:rPr>
              <a:t>87</a:t>
            </a:r>
            <a:r>
              <a:rPr kumimoji="0" lang="en-GB" sz="4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GB" sz="4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 </a:t>
            </a:r>
            <a:r>
              <a:rPr lang="en-GB" sz="4400" b="1" u="sng" dirty="0" smtClean="0">
                <a:latin typeface="+mj-lt"/>
                <a:ea typeface="+mj-ea"/>
                <a:cs typeface="+mj-cs"/>
              </a:rPr>
              <a:t>91</a:t>
            </a:r>
            <a:endParaRPr kumimoji="0" lang="en-GB" sz="44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3528" y="620688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/>
            <a:r>
              <a:rPr lang="en-GB" sz="3200" b="1" u="sng" dirty="0"/>
              <a:t>Vs </a:t>
            </a:r>
            <a:r>
              <a:rPr lang="en-GB" sz="3200" b="1" u="sng" dirty="0" smtClean="0"/>
              <a:t>88 &amp; 89</a:t>
            </a:r>
            <a:r>
              <a:rPr lang="en-GB" sz="3200" b="1" u="sng" dirty="0" smtClean="0"/>
              <a:t>: </a:t>
            </a:r>
            <a:endParaRPr lang="en-GB" sz="3200" b="1" u="sng" dirty="0"/>
          </a:p>
        </p:txBody>
      </p:sp>
      <p:sp>
        <p:nvSpPr>
          <p:cNvPr id="17" name="Rectangle 16"/>
          <p:cNvSpPr/>
          <p:nvPr/>
        </p:nvSpPr>
        <p:spPr>
          <a:xfrm>
            <a:off x="107504" y="1183621"/>
            <a:ext cx="8784976" cy="4998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GB" sz="2800" dirty="0" smtClean="0"/>
              <a:t> Then</a:t>
            </a:r>
            <a:r>
              <a:rPr lang="en-GB" sz="2800" dirty="0" smtClean="0"/>
              <a:t>, he addressed his brothers: </a:t>
            </a:r>
            <a:r>
              <a:rPr lang="en-GB" sz="2800" i="1" dirty="0" smtClean="0"/>
              <a:t>"Do you know how your treated Yusuf and his brother when you were ignorant</a:t>
            </a:r>
            <a:r>
              <a:rPr lang="en-GB" sz="2800" i="1" dirty="0" smtClean="0"/>
              <a:t>?“</a:t>
            </a:r>
          </a:p>
          <a:p>
            <a:pPr>
              <a:lnSpc>
                <a:spcPct val="12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GB" sz="2800" i="1" dirty="0" smtClean="0"/>
              <a:t> </a:t>
            </a:r>
            <a:r>
              <a:rPr lang="en-GB" sz="2800" dirty="0" smtClean="0"/>
              <a:t>Meaning </a:t>
            </a:r>
            <a:r>
              <a:rPr lang="en-GB" sz="2800" dirty="0" smtClean="0"/>
              <a:t>his </a:t>
            </a:r>
            <a:r>
              <a:rPr lang="en-GB" sz="2800" dirty="0" smtClean="0"/>
              <a:t>humiliation: </a:t>
            </a:r>
          </a:p>
          <a:p>
            <a:pPr lvl="1">
              <a:lnSpc>
                <a:spcPct val="120000"/>
              </a:lnSpc>
              <a:spcAft>
                <a:spcPts val="1200"/>
              </a:spcAft>
              <a:buFont typeface="Wingdings" pitchFamily="2" charset="2"/>
              <a:buChar char="Ø"/>
            </a:pPr>
            <a:r>
              <a:rPr lang="en-GB" sz="2800" dirty="0" smtClean="0"/>
              <a:t> </a:t>
            </a:r>
            <a:r>
              <a:rPr lang="en-GB" sz="2800" dirty="0" smtClean="0"/>
              <a:t>His </a:t>
            </a:r>
            <a:r>
              <a:rPr lang="en-GB" sz="2800" dirty="0" smtClean="0"/>
              <a:t>separation from his father at a young </a:t>
            </a:r>
            <a:r>
              <a:rPr lang="en-GB" sz="2800" dirty="0" smtClean="0"/>
              <a:t>age </a:t>
            </a:r>
          </a:p>
          <a:p>
            <a:pPr lvl="1">
              <a:lnSpc>
                <a:spcPct val="120000"/>
              </a:lnSpc>
              <a:spcAft>
                <a:spcPts val="1200"/>
              </a:spcAft>
              <a:buFont typeface="Wingdings" pitchFamily="2" charset="2"/>
              <a:buChar char="Ø"/>
            </a:pPr>
            <a:r>
              <a:rPr lang="en-GB" sz="2800" dirty="0" smtClean="0"/>
              <a:t> P</a:t>
            </a:r>
            <a:r>
              <a:rPr lang="en-GB" sz="2800" dirty="0" smtClean="0"/>
              <a:t>utting </a:t>
            </a:r>
            <a:r>
              <a:rPr lang="en-GB" sz="2800" dirty="0" smtClean="0"/>
              <a:t>him into the </a:t>
            </a:r>
            <a:r>
              <a:rPr lang="en-GB" sz="2800" dirty="0" smtClean="0"/>
              <a:t>well</a:t>
            </a:r>
            <a:r>
              <a:rPr lang="en-GB" sz="2800" i="1" dirty="0" smtClean="0"/>
              <a:t> </a:t>
            </a:r>
          </a:p>
          <a:p>
            <a:pPr lvl="1">
              <a:lnSpc>
                <a:spcPct val="120000"/>
              </a:lnSpc>
              <a:spcAft>
                <a:spcPts val="1200"/>
              </a:spcAft>
              <a:buFont typeface="Wingdings" pitchFamily="2" charset="2"/>
              <a:buChar char="Ø"/>
            </a:pPr>
            <a:r>
              <a:rPr lang="en-GB" sz="2800" i="1" dirty="0" smtClean="0"/>
              <a:t> </a:t>
            </a:r>
            <a:r>
              <a:rPr lang="en-GB" sz="2800" dirty="0" smtClean="0"/>
              <a:t>C</a:t>
            </a:r>
            <a:r>
              <a:rPr lang="en-GB" sz="2800" dirty="0" smtClean="0"/>
              <a:t>onspiring </a:t>
            </a:r>
            <a:r>
              <a:rPr lang="en-GB" sz="2800" dirty="0" smtClean="0"/>
              <a:t>to kill </a:t>
            </a:r>
            <a:r>
              <a:rPr lang="en-GB" sz="2800" dirty="0" smtClean="0"/>
              <a:t>him</a:t>
            </a:r>
          </a:p>
          <a:p>
            <a:pPr lvl="1">
              <a:lnSpc>
                <a:spcPct val="120000"/>
              </a:lnSpc>
              <a:spcAft>
                <a:spcPts val="1200"/>
              </a:spcAft>
              <a:buFont typeface="Wingdings" pitchFamily="2" charset="2"/>
              <a:buChar char="Ø"/>
            </a:pPr>
            <a:r>
              <a:rPr lang="en-GB" sz="2800" dirty="0" smtClean="0"/>
              <a:t> S</a:t>
            </a:r>
            <a:r>
              <a:rPr lang="en-GB" sz="2800" dirty="0" smtClean="0"/>
              <a:t>elling </a:t>
            </a:r>
            <a:r>
              <a:rPr lang="en-GB" sz="2800" dirty="0" smtClean="0"/>
              <a:t>him as a slave </a:t>
            </a:r>
            <a:r>
              <a:rPr lang="en-GB" sz="2800" dirty="0" smtClean="0"/>
              <a:t>                                                                   for </a:t>
            </a:r>
            <a:r>
              <a:rPr lang="en-GB" sz="2800" dirty="0" smtClean="0"/>
              <a:t>a paltry </a:t>
            </a:r>
            <a:r>
              <a:rPr lang="en-GB" sz="2800" dirty="0" smtClean="0"/>
              <a:t>price</a:t>
            </a:r>
            <a:endParaRPr lang="en-GB" sz="2800" dirty="0"/>
          </a:p>
        </p:txBody>
      </p:sp>
      <p:pic>
        <p:nvPicPr>
          <p:cNvPr id="20482" name="Picture 2" descr="http://media.freebibleimages.org/stories/FB_Preschool_Joseph_Brothers/overview_images/007-preschool-joseph-brothers.jpg?1462269422"/>
          <p:cNvPicPr>
            <a:picLocks noChangeAspect="1" noChangeArrowheads="1"/>
          </p:cNvPicPr>
          <p:nvPr/>
        </p:nvPicPr>
        <p:blipFill>
          <a:blip r:embed="rId4" cstate="print"/>
          <a:srcRect l="4430" r="3286"/>
          <a:stretch>
            <a:fillRect/>
          </a:stretch>
        </p:blipFill>
        <p:spPr bwMode="auto">
          <a:xfrm>
            <a:off x="4932040" y="3473794"/>
            <a:ext cx="3754784" cy="3051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 bldLvl="5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B8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711379" y="0"/>
            <a:ext cx="1432621" cy="1074466"/>
            <a:chOff x="7512957" y="344670"/>
            <a:chExt cx="1432621" cy="1074466"/>
          </a:xfrm>
        </p:grpSpPr>
        <p:pic>
          <p:nvPicPr>
            <p:cNvPr id="4" name="Picture 3" descr="http://www.quran-o-sunnat.com/wp-content/uploads/2015/08/Read-holy-Quran.jp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512957" y="344670"/>
              <a:ext cx="1432621" cy="107446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" name="Rectangle 4"/>
            <p:cNvSpPr/>
            <p:nvPr/>
          </p:nvSpPr>
          <p:spPr>
            <a:xfrm>
              <a:off x="7740352" y="476672"/>
              <a:ext cx="936104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0541" cmpd="sng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</a:ln>
                  <a:gradFill flip="none" rotWithShape="1"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16200000" scaled="1"/>
                    <a:tileRect/>
                  </a:gradFill>
                  <a:latin typeface="Apple Chancery" pitchFamily="66" charset="0"/>
                </a:rPr>
                <a:t>QA</a:t>
              </a:r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457200" y="-27384"/>
            <a:ext cx="8229600" cy="99412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Studying </a:t>
            </a:r>
            <a:r>
              <a:rPr kumimoji="0" lang="en-GB" sz="4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Verses </a:t>
            </a:r>
            <a:r>
              <a:rPr lang="en-GB" sz="4400" b="1" u="sng" noProof="0" dirty="0" smtClean="0">
                <a:latin typeface="+mj-lt"/>
                <a:ea typeface="+mj-ea"/>
                <a:cs typeface="+mj-cs"/>
              </a:rPr>
              <a:t>87</a:t>
            </a:r>
            <a:r>
              <a:rPr kumimoji="0" lang="en-GB" sz="4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GB" sz="4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 </a:t>
            </a:r>
            <a:r>
              <a:rPr lang="en-GB" sz="4400" b="1" u="sng" dirty="0" smtClean="0">
                <a:latin typeface="+mj-lt"/>
                <a:ea typeface="+mj-ea"/>
                <a:cs typeface="+mj-cs"/>
              </a:rPr>
              <a:t>91</a:t>
            </a:r>
            <a:endParaRPr kumimoji="0" lang="en-GB" sz="44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3528" y="620688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/>
            <a:r>
              <a:rPr lang="en-GB" sz="3200" b="1" u="sng" dirty="0"/>
              <a:t>Vs </a:t>
            </a:r>
            <a:r>
              <a:rPr lang="en-GB" sz="3200" b="1" u="sng" dirty="0" smtClean="0"/>
              <a:t>88 &amp; 89</a:t>
            </a:r>
            <a:r>
              <a:rPr lang="en-GB" sz="3200" b="1" u="sng" dirty="0" smtClean="0"/>
              <a:t>: </a:t>
            </a:r>
            <a:endParaRPr lang="en-GB" sz="3200" b="1" u="sng" dirty="0"/>
          </a:p>
        </p:txBody>
      </p:sp>
      <p:sp>
        <p:nvSpPr>
          <p:cNvPr id="17" name="Rectangle 16"/>
          <p:cNvSpPr/>
          <p:nvPr/>
        </p:nvSpPr>
        <p:spPr>
          <a:xfrm>
            <a:off x="107504" y="1183621"/>
            <a:ext cx="8784976" cy="350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GB" sz="2800" dirty="0" smtClean="0"/>
              <a:t>Then</a:t>
            </a:r>
            <a:r>
              <a:rPr lang="en-GB" sz="2800" dirty="0" smtClean="0"/>
              <a:t>, their isolation of</a:t>
            </a:r>
            <a:r>
              <a:rPr lang="en-GB" sz="2800" i="1" dirty="0" smtClean="0"/>
              <a:t> </a:t>
            </a:r>
            <a:r>
              <a:rPr lang="en-GB" sz="2800" dirty="0" err="1" smtClean="0"/>
              <a:t>Benyameen</a:t>
            </a:r>
            <a:r>
              <a:rPr lang="en-GB" sz="2800" dirty="0" smtClean="0"/>
              <a:t> until he became despised and rejected among his </a:t>
            </a:r>
            <a:r>
              <a:rPr lang="en-GB" sz="2800" dirty="0" smtClean="0"/>
              <a:t>brothers </a:t>
            </a:r>
          </a:p>
          <a:p>
            <a:pPr>
              <a:lnSpc>
                <a:spcPct val="12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GB" sz="2800" dirty="0" smtClean="0"/>
              <a:t> </a:t>
            </a:r>
            <a:r>
              <a:rPr lang="en-GB" sz="2800" dirty="0" smtClean="0"/>
              <a:t>A </a:t>
            </a:r>
            <a:r>
              <a:rPr lang="en-GB" sz="2800" dirty="0" smtClean="0"/>
              <a:t>subtle point here is that Prophet Yusuf (as) first informs them of their sins and, then, clarifies for them the path of forgiveness by adding</a:t>
            </a:r>
            <a:r>
              <a:rPr lang="en-GB" sz="2800" dirty="0" smtClean="0"/>
              <a:t>:</a:t>
            </a:r>
          </a:p>
          <a:p>
            <a:pPr>
              <a:lnSpc>
                <a:spcPct val="12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GB" sz="2800" dirty="0" smtClean="0"/>
              <a:t> </a:t>
            </a:r>
            <a:r>
              <a:rPr lang="en-GB" sz="2800" dirty="0" smtClean="0"/>
              <a:t> </a:t>
            </a:r>
            <a:r>
              <a:rPr lang="en-GB" sz="2800" dirty="0" smtClean="0"/>
              <a:t>“</a:t>
            </a:r>
            <a:r>
              <a:rPr lang="en-GB" sz="2800" i="1" dirty="0" smtClean="0"/>
              <a:t>when you were ignorant</a:t>
            </a:r>
            <a:r>
              <a:rPr lang="en-GB" sz="2800" dirty="0" smtClean="0"/>
              <a:t>”.</a:t>
            </a:r>
            <a:endParaRPr lang="en-GB" sz="2800" dirty="0"/>
          </a:p>
        </p:txBody>
      </p:sp>
      <p:pic>
        <p:nvPicPr>
          <p:cNvPr id="20482" name="Picture 2" descr="http://media.freebibleimages.org/stories/FB_Preschool_Joseph_Brothers/overview_images/007-preschool-joseph-brothers.jpg?1462269422"/>
          <p:cNvPicPr>
            <a:picLocks noChangeAspect="1" noChangeArrowheads="1"/>
          </p:cNvPicPr>
          <p:nvPr/>
        </p:nvPicPr>
        <p:blipFill>
          <a:blip r:embed="rId4" cstate="print"/>
          <a:srcRect l="4430" r="3286"/>
          <a:stretch>
            <a:fillRect/>
          </a:stretch>
        </p:blipFill>
        <p:spPr bwMode="auto">
          <a:xfrm>
            <a:off x="4932040" y="3473794"/>
            <a:ext cx="3754784" cy="3051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395536" y="4869160"/>
            <a:ext cx="396649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What can we learn from this?</a:t>
            </a:r>
            <a:endParaRPr lang="en-US" sz="3600" b="1" dirty="0">
              <a:ln w="11430">
                <a:solidFill>
                  <a:schemeClr val="tx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 bldLvl="5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43107</TotalTime>
  <Words>884</Words>
  <Application>Microsoft Office PowerPoint</Application>
  <PresentationFormat>On-screen Show (4:3)</PresentationFormat>
  <Paragraphs>102</Paragraphs>
  <Slides>12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Taskeen Zahra Jaffer</dc:creator>
  <cp:lastModifiedBy>Taskeen Zahra Jaffer</cp:lastModifiedBy>
  <cp:revision>518</cp:revision>
  <dcterms:created xsi:type="dcterms:W3CDTF">2016-11-17T21:46:31Z</dcterms:created>
  <dcterms:modified xsi:type="dcterms:W3CDTF">2017-07-25T22:38:05Z</dcterms:modified>
</cp:coreProperties>
</file>