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0" r:id="rId2"/>
    <p:sldId id="256" r:id="rId3"/>
    <p:sldId id="284" r:id="rId4"/>
    <p:sldId id="309" r:id="rId5"/>
    <p:sldId id="316" r:id="rId6"/>
    <p:sldId id="317" r:id="rId7"/>
    <p:sldId id="311" r:id="rId8"/>
    <p:sldId id="29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DDAB"/>
    <a:srgbClr val="FACEED"/>
    <a:srgbClr val="F8C0E8"/>
    <a:srgbClr val="F6B0E2"/>
    <a:srgbClr val="F1F484"/>
    <a:srgbClr val="9BFFD7"/>
    <a:srgbClr val="85FFCE"/>
    <a:srgbClr val="4FFFB8"/>
    <a:srgbClr val="D3CEB1"/>
    <a:srgbClr val="0097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35" autoAdjust="0"/>
    <p:restoredTop sz="68644" autoAdjust="0"/>
  </p:normalViewPr>
  <p:slideViewPr>
    <p:cSldViewPr>
      <p:cViewPr varScale="1">
        <p:scale>
          <a:sx n="52" d="100"/>
          <a:sy n="52" d="100"/>
        </p:scale>
        <p:origin x="-1824" y="-90"/>
      </p:cViewPr>
      <p:guideLst>
        <p:guide orient="horz" pos="2160"/>
        <p:guide pos="2880"/>
      </p:guideLst>
    </p:cSldViewPr>
  </p:slideViewPr>
  <p:outlineViewPr>
    <p:cViewPr>
      <p:scale>
        <a:sx n="33" d="100"/>
        <a:sy n="33" d="100"/>
      </p:scale>
      <p:origin x="0" y="1896"/>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72EF2C-FD02-4C0D-9B7C-3ADEF07C1023}" type="datetimeFigureOut">
              <a:rPr lang="en-GB" smtClean="0"/>
              <a:pPr/>
              <a:t>31/08/2017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B2D2AF-CDC6-4E76-B4C7-A1807B792361}" type="slidenum">
              <a:rPr lang="en-GB" smtClean="0"/>
              <a:pPr/>
              <a:t>‹#›</a:t>
            </a:fld>
            <a:endParaRPr lang="en-GB"/>
          </a:p>
        </p:txBody>
      </p:sp>
    </p:spTree>
    <p:extLst>
      <p:ext uri="{BB962C8B-B14F-4D97-AF65-F5344CB8AC3E}">
        <p14:creationId xmlns:p14="http://schemas.microsoft.com/office/powerpoint/2010/main" xmlns="" val="365409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i="1" dirty="0" smtClean="0"/>
              <a:t>Answers:</a:t>
            </a:r>
          </a:p>
          <a:p>
            <a:pPr marL="228600" indent="-228600">
              <a:buFont typeface="Arial" pitchFamily="34" charset="0"/>
              <a:buNone/>
            </a:pPr>
            <a:r>
              <a:rPr lang="en-GB" b="0" i="0" baseline="0" dirty="0" smtClean="0"/>
              <a:t>The Beautiful Names of Allah (</a:t>
            </a:r>
            <a:r>
              <a:rPr lang="en-GB" b="0" i="0" baseline="0" dirty="0" err="1" smtClean="0"/>
              <a:t>swt</a:t>
            </a:r>
            <a:r>
              <a:rPr lang="en-GB" b="0" i="0" baseline="0" dirty="0" smtClean="0"/>
              <a:t>) [</a:t>
            </a:r>
            <a:r>
              <a:rPr lang="en-GB" b="0" i="0" baseline="0" dirty="0" err="1" smtClean="0"/>
              <a:t>Asmaa’-ul-Husna</a:t>
            </a:r>
            <a:r>
              <a:rPr lang="en-GB" b="0" i="0" baseline="0" dirty="0" smtClean="0"/>
              <a:t>] mentioned in the Holy Qur`an are 99</a:t>
            </a:r>
            <a:endParaRPr lang="en-GB" b="0" i="0" baseline="0" dirty="0">
              <a:latin typeface="Traditional Arabic" pitchFamily="18" charset="-78"/>
              <a:cs typeface="Traditional Arabic" pitchFamily="18" charset="-78"/>
            </a:endParaRPr>
          </a:p>
        </p:txBody>
      </p:sp>
      <p:sp>
        <p:nvSpPr>
          <p:cNvPr id="4" name="Slide Number Placeholder 3"/>
          <p:cNvSpPr>
            <a:spLocks noGrp="1"/>
          </p:cNvSpPr>
          <p:nvPr>
            <p:ph type="sldNum" sz="quarter" idx="10"/>
          </p:nvPr>
        </p:nvSpPr>
        <p:spPr/>
        <p:txBody>
          <a:bodyPr/>
          <a:lstStyle/>
          <a:p>
            <a:fld id="{82B2D2AF-CDC6-4E76-B4C7-A1807B792361}" type="slidenum">
              <a:rPr lang="en-GB" smtClean="0"/>
              <a:pPr/>
              <a:t>3</a:t>
            </a:fld>
            <a:endParaRPr lang="en-GB"/>
          </a:p>
        </p:txBody>
      </p:sp>
    </p:spTree>
    <p:extLst>
      <p:ext uri="{BB962C8B-B14F-4D97-AF65-F5344CB8AC3E}">
        <p14:creationId xmlns:p14="http://schemas.microsoft.com/office/powerpoint/2010/main" xmlns="" val="2040448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914400" lvl="1" indent="-457200">
              <a:buFont typeface="+mj-lt"/>
              <a:buNone/>
            </a:pPr>
            <a:endParaRPr lang="en-GB" b="1" dirty="0" smtClean="0"/>
          </a:p>
        </p:txBody>
      </p:sp>
      <p:sp>
        <p:nvSpPr>
          <p:cNvPr id="4" name="Slide Number Placeholder 3"/>
          <p:cNvSpPr>
            <a:spLocks noGrp="1"/>
          </p:cNvSpPr>
          <p:nvPr>
            <p:ph type="sldNum" sz="quarter" idx="10"/>
          </p:nvPr>
        </p:nvSpPr>
        <p:spPr/>
        <p:txBody>
          <a:bodyPr/>
          <a:lstStyle/>
          <a:p>
            <a:fld id="{82B2D2AF-CDC6-4E76-B4C7-A1807B792361}" type="slidenum">
              <a:rPr lang="en-GB" smtClean="0"/>
              <a:pPr/>
              <a:t>4</a:t>
            </a:fld>
            <a:endParaRPr lang="en-GB"/>
          </a:p>
        </p:txBody>
      </p:sp>
    </p:spTree>
    <p:extLst>
      <p:ext uri="{BB962C8B-B14F-4D97-AF65-F5344CB8AC3E}">
        <p14:creationId xmlns:p14="http://schemas.microsoft.com/office/powerpoint/2010/main" xmlns="" val="727392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914400" lvl="1" indent="-457200">
              <a:buFont typeface="+mj-lt"/>
              <a:buNone/>
            </a:pPr>
            <a:endParaRPr lang="en-GB" b="1" dirty="0" smtClean="0"/>
          </a:p>
        </p:txBody>
      </p:sp>
      <p:sp>
        <p:nvSpPr>
          <p:cNvPr id="4" name="Slide Number Placeholder 3"/>
          <p:cNvSpPr>
            <a:spLocks noGrp="1"/>
          </p:cNvSpPr>
          <p:nvPr>
            <p:ph type="sldNum" sz="quarter" idx="10"/>
          </p:nvPr>
        </p:nvSpPr>
        <p:spPr/>
        <p:txBody>
          <a:bodyPr/>
          <a:lstStyle/>
          <a:p>
            <a:fld id="{82B2D2AF-CDC6-4E76-B4C7-A1807B792361}" type="slidenum">
              <a:rPr lang="en-GB" smtClean="0"/>
              <a:pPr/>
              <a:t>5</a:t>
            </a:fld>
            <a:endParaRPr lang="en-GB"/>
          </a:p>
        </p:txBody>
      </p:sp>
    </p:spTree>
    <p:extLst>
      <p:ext uri="{BB962C8B-B14F-4D97-AF65-F5344CB8AC3E}">
        <p14:creationId xmlns:p14="http://schemas.microsoft.com/office/powerpoint/2010/main" xmlns="" val="727392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914400" lvl="1" indent="-457200">
              <a:buFont typeface="+mj-lt"/>
              <a:buNone/>
            </a:pPr>
            <a:endParaRPr lang="en-GB" b="1" dirty="0" smtClean="0"/>
          </a:p>
        </p:txBody>
      </p:sp>
      <p:sp>
        <p:nvSpPr>
          <p:cNvPr id="4" name="Slide Number Placeholder 3"/>
          <p:cNvSpPr>
            <a:spLocks noGrp="1"/>
          </p:cNvSpPr>
          <p:nvPr>
            <p:ph type="sldNum" sz="quarter" idx="10"/>
          </p:nvPr>
        </p:nvSpPr>
        <p:spPr/>
        <p:txBody>
          <a:bodyPr/>
          <a:lstStyle/>
          <a:p>
            <a:fld id="{82B2D2AF-CDC6-4E76-B4C7-A1807B792361}" type="slidenum">
              <a:rPr lang="en-GB" smtClean="0"/>
              <a:pPr/>
              <a:t>6</a:t>
            </a:fld>
            <a:endParaRPr lang="en-GB"/>
          </a:p>
        </p:txBody>
      </p:sp>
    </p:spTree>
    <p:extLst>
      <p:ext uri="{BB962C8B-B14F-4D97-AF65-F5344CB8AC3E}">
        <p14:creationId xmlns:p14="http://schemas.microsoft.com/office/powerpoint/2010/main" xmlns="" val="727392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914400" lvl="1" indent="-457200">
              <a:buFont typeface="+mj-lt"/>
              <a:buNone/>
            </a:pPr>
            <a:r>
              <a:rPr lang="en-GB" b="1" i="1" u="sng" dirty="0" smtClean="0"/>
              <a:t>Discussion</a:t>
            </a:r>
            <a:r>
              <a:rPr lang="en-GB" b="1" i="1" u="sng" baseline="0" dirty="0" smtClean="0"/>
              <a:t> Point:</a:t>
            </a:r>
          </a:p>
          <a:p>
            <a:pPr marL="914400" lvl="1" indent="-457200">
              <a:buFont typeface="+mj-lt"/>
              <a:buNone/>
            </a:pPr>
            <a:endParaRPr lang="en-GB" b="1" baseline="0" dirty="0" smtClean="0"/>
          </a:p>
          <a:p>
            <a:pPr marL="914400" lvl="1" indent="-457200">
              <a:buFont typeface="+mj-lt"/>
              <a:buNone/>
            </a:pPr>
            <a:r>
              <a:rPr lang="en-GB" b="1" baseline="0" dirty="0" smtClean="0"/>
              <a:t>Why did </a:t>
            </a:r>
            <a:r>
              <a:rPr lang="en-GB" b="1" baseline="0" smtClean="0"/>
              <a:t>he </a:t>
            </a:r>
            <a:r>
              <a:rPr lang="en-GB" b="1" baseline="0" smtClean="0"/>
              <a:t>not </a:t>
            </a:r>
            <a:r>
              <a:rPr lang="en-GB" b="1" baseline="0" dirty="0" smtClean="0"/>
              <a:t>reveal his identity?</a:t>
            </a:r>
          </a:p>
          <a:p>
            <a:endParaRPr lang="en-GB" sz="1200" b="0" i="0" kern="1200" dirty="0" smtClean="0">
              <a:solidFill>
                <a:schemeClr val="tx1"/>
              </a:solidFill>
              <a:latin typeface="+mn-lt"/>
              <a:ea typeface="+mn-ea"/>
              <a:cs typeface="+mn-cs"/>
            </a:endParaRPr>
          </a:p>
          <a:p>
            <a:r>
              <a:rPr lang="en-GB" sz="1200" b="0" i="0" kern="1200" dirty="0" smtClean="0">
                <a:solidFill>
                  <a:schemeClr val="tx1"/>
                </a:solidFill>
                <a:latin typeface="+mn-lt"/>
                <a:ea typeface="+mn-ea"/>
                <a:cs typeface="+mn-cs"/>
              </a:rPr>
              <a:t>Perhaps</a:t>
            </a:r>
            <a:r>
              <a:rPr lang="en-GB" sz="1200" b="0" i="0" kern="1200" baseline="0" dirty="0" smtClean="0">
                <a:solidFill>
                  <a:schemeClr val="tx1"/>
                </a:solidFill>
                <a:latin typeface="+mn-lt"/>
                <a:ea typeface="+mn-ea"/>
                <a:cs typeface="+mn-cs"/>
              </a:rPr>
              <a:t> for a few reasons:</a:t>
            </a:r>
          </a:p>
          <a:p>
            <a:r>
              <a:rPr lang="en-GB" sz="1200" b="0" i="0" kern="1200" dirty="0" smtClean="0">
                <a:solidFill>
                  <a:schemeClr val="tx1"/>
                </a:solidFill>
                <a:latin typeface="+mn-lt"/>
                <a:ea typeface="+mn-ea"/>
                <a:cs typeface="+mn-cs"/>
              </a:rPr>
              <a:t>Some commentators say that Allah did not allow Yusuf to do this because this separation was a trial for </a:t>
            </a:r>
            <a:r>
              <a:rPr lang="en-GB" sz="1200" b="0" i="0" kern="1200" dirty="0" err="1" smtClean="0">
                <a:solidFill>
                  <a:schemeClr val="tx1"/>
                </a:solidFill>
                <a:latin typeface="+mn-lt"/>
                <a:ea typeface="+mn-ea"/>
                <a:cs typeface="+mn-cs"/>
              </a:rPr>
              <a:t>Ya‘qub</a:t>
            </a:r>
            <a:r>
              <a:rPr lang="en-GB" sz="1200" b="0" i="0" kern="1200" dirty="0" smtClean="0">
                <a:solidFill>
                  <a:schemeClr val="tx1"/>
                </a:solidFill>
                <a:latin typeface="+mn-lt"/>
                <a:ea typeface="+mn-ea"/>
                <a:cs typeface="+mn-cs"/>
              </a:rPr>
              <a:t> and he was compelled to successfully undergo this period as was ordained by Allah. </a:t>
            </a:r>
          </a:p>
          <a:p>
            <a:r>
              <a:rPr lang="en-GB" sz="1200" b="0" i="0" kern="1200" dirty="0" smtClean="0">
                <a:solidFill>
                  <a:schemeClr val="tx1"/>
                </a:solidFill>
                <a:latin typeface="+mn-lt"/>
                <a:ea typeface="+mn-ea"/>
                <a:cs typeface="+mn-cs"/>
              </a:rPr>
              <a:t>Therefore</a:t>
            </a:r>
            <a:r>
              <a:rPr lang="en-GB" sz="1200" b="0" i="0" kern="1200" baseline="0" dirty="0" smtClean="0">
                <a:solidFill>
                  <a:schemeClr val="tx1"/>
                </a:solidFill>
                <a:latin typeface="+mn-lt"/>
                <a:ea typeface="+mn-ea"/>
                <a:cs typeface="+mn-cs"/>
              </a:rPr>
              <a:t> b</a:t>
            </a:r>
            <a:r>
              <a:rPr lang="en-GB" sz="1200" b="0" i="0" kern="1200" dirty="0" smtClean="0">
                <a:solidFill>
                  <a:schemeClr val="tx1"/>
                </a:solidFill>
                <a:latin typeface="+mn-lt"/>
                <a:ea typeface="+mn-ea"/>
                <a:cs typeface="+mn-cs"/>
              </a:rPr>
              <a:t>efore the end of this test, Yusuf was not allowed to introduce himself.</a:t>
            </a:r>
          </a:p>
          <a:p>
            <a:endParaRPr lang="en-GB" sz="1200" b="0" i="0" kern="1200" dirty="0" smtClean="0">
              <a:solidFill>
                <a:schemeClr val="tx1"/>
              </a:solidFill>
              <a:latin typeface="+mn-lt"/>
              <a:ea typeface="+mn-ea"/>
              <a:cs typeface="+mn-cs"/>
            </a:endParaRPr>
          </a:p>
          <a:p>
            <a:r>
              <a:rPr lang="en-GB" sz="1200" b="0" i="0" kern="1200" dirty="0" smtClean="0">
                <a:solidFill>
                  <a:schemeClr val="tx1"/>
                </a:solidFill>
                <a:latin typeface="+mn-lt"/>
                <a:ea typeface="+mn-ea"/>
                <a:cs typeface="+mn-cs"/>
              </a:rPr>
              <a:t>Another reason could be that if he had immediately introduced himself to his brothers, undesirable reactions might have resulted, among them was that they might have become so fearful that they would not have come back at all presuming that he would take revenge upon them for the past</a:t>
            </a:r>
          </a:p>
          <a:p>
            <a:endParaRPr lang="en-GB" sz="1200" b="0" i="0" kern="1200" dirty="0" smtClean="0">
              <a:solidFill>
                <a:schemeClr val="tx1"/>
              </a:solidFill>
              <a:latin typeface="+mn-lt"/>
              <a:ea typeface="+mn-ea"/>
              <a:cs typeface="+mn-cs"/>
            </a:endParaRPr>
          </a:p>
          <a:p>
            <a:r>
              <a:rPr lang="en-GB" sz="1200" b="0" i="0" kern="1200" dirty="0" smtClean="0">
                <a:solidFill>
                  <a:schemeClr val="tx1"/>
                </a:solidFill>
                <a:latin typeface="+mn-lt"/>
                <a:ea typeface="+mn-ea"/>
                <a:cs typeface="+mn-cs"/>
              </a:rPr>
              <a:t>This</a:t>
            </a:r>
            <a:r>
              <a:rPr lang="en-GB" sz="1200" b="0" i="0" kern="1200" baseline="0" dirty="0" smtClean="0">
                <a:solidFill>
                  <a:schemeClr val="tx1"/>
                </a:solidFill>
                <a:latin typeface="+mn-lt"/>
                <a:ea typeface="+mn-ea"/>
                <a:cs typeface="+mn-cs"/>
              </a:rPr>
              <a:t> way he could also ensure that if he commanded them to do something (i.e. Bring their brother with them) they would feel obliged to do so out of fear of incurring a king’s wrath </a:t>
            </a:r>
            <a:endParaRPr lang="en-GB" sz="1200" b="0" i="0" kern="1200" dirty="0" smtClean="0">
              <a:solidFill>
                <a:schemeClr val="tx1"/>
              </a:solidFill>
              <a:latin typeface="+mn-lt"/>
              <a:ea typeface="+mn-ea"/>
              <a:cs typeface="+mn-cs"/>
            </a:endParaRPr>
          </a:p>
          <a:p>
            <a:endParaRPr lang="en-GB" sz="1200" b="0" i="0" kern="1200" dirty="0" smtClean="0">
              <a:solidFill>
                <a:schemeClr val="tx1"/>
              </a:solidFill>
              <a:latin typeface="+mn-lt"/>
              <a:ea typeface="+mn-ea"/>
              <a:cs typeface="+mn-cs"/>
            </a:endParaRPr>
          </a:p>
          <a:p>
            <a:pPr marL="914400" lvl="1" indent="-457200">
              <a:buFont typeface="+mj-lt"/>
              <a:buNone/>
            </a:pPr>
            <a:endParaRPr lang="en-GB" b="1" dirty="0" smtClean="0"/>
          </a:p>
        </p:txBody>
      </p:sp>
      <p:sp>
        <p:nvSpPr>
          <p:cNvPr id="4" name="Slide Number Placeholder 3"/>
          <p:cNvSpPr>
            <a:spLocks noGrp="1"/>
          </p:cNvSpPr>
          <p:nvPr>
            <p:ph type="sldNum" sz="quarter" idx="10"/>
          </p:nvPr>
        </p:nvSpPr>
        <p:spPr/>
        <p:txBody>
          <a:bodyPr/>
          <a:lstStyle/>
          <a:p>
            <a:fld id="{82B2D2AF-CDC6-4E76-B4C7-A1807B792361}" type="slidenum">
              <a:rPr lang="en-GB" smtClean="0"/>
              <a:pPr/>
              <a:t>7</a:t>
            </a:fld>
            <a:endParaRPr lang="en-GB"/>
          </a:p>
        </p:txBody>
      </p:sp>
    </p:spTree>
    <p:extLst>
      <p:ext uri="{BB962C8B-B14F-4D97-AF65-F5344CB8AC3E}">
        <p14:creationId xmlns:p14="http://schemas.microsoft.com/office/powerpoint/2010/main" xmlns="" val="727392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b="1" i="1" u="sng" kern="1200" dirty="0" smtClean="0">
                <a:solidFill>
                  <a:schemeClr val="tx1"/>
                </a:solidFill>
                <a:latin typeface="+mn-lt"/>
                <a:ea typeface="+mn-ea"/>
                <a:cs typeface="+mn-cs"/>
              </a:rPr>
              <a:t>Discussion:</a:t>
            </a:r>
          </a:p>
          <a:p>
            <a:r>
              <a:rPr lang="en-GB" sz="1200" b="0" i="0" kern="1200" dirty="0" err="1" smtClean="0">
                <a:solidFill>
                  <a:schemeClr val="tx1"/>
                </a:solidFill>
                <a:latin typeface="+mn-lt"/>
                <a:ea typeface="+mn-ea"/>
                <a:cs typeface="+mn-cs"/>
              </a:rPr>
              <a:t>Benyameen</a:t>
            </a:r>
            <a:r>
              <a:rPr lang="en-GB" sz="1200" b="0" i="0" kern="1200" dirty="0" smtClean="0">
                <a:solidFill>
                  <a:schemeClr val="tx1"/>
                </a:solidFill>
                <a:latin typeface="+mn-lt"/>
                <a:ea typeface="+mn-ea"/>
                <a:cs typeface="+mn-cs"/>
              </a:rPr>
              <a:t> and Prophet Yusuf</a:t>
            </a:r>
            <a:r>
              <a:rPr lang="en-GB" sz="1200" b="0" i="0" kern="1200" baseline="0" dirty="0" smtClean="0">
                <a:solidFill>
                  <a:schemeClr val="tx1"/>
                </a:solidFill>
                <a:latin typeface="+mn-lt"/>
                <a:ea typeface="+mn-ea"/>
                <a:cs typeface="+mn-cs"/>
              </a:rPr>
              <a:t> (as) were the only full brothers – they both had he same father and mother</a:t>
            </a:r>
          </a:p>
          <a:p>
            <a:r>
              <a:rPr lang="en-GB" sz="1200" b="0" i="0" kern="1200" baseline="0" dirty="0" err="1" smtClean="0">
                <a:solidFill>
                  <a:schemeClr val="tx1"/>
                </a:solidFill>
                <a:latin typeface="+mn-lt"/>
                <a:ea typeface="+mn-ea"/>
                <a:cs typeface="+mn-cs"/>
              </a:rPr>
              <a:t>Benyameen</a:t>
            </a:r>
            <a:r>
              <a:rPr lang="en-GB" sz="1200" b="0" i="0" kern="1200" baseline="0" dirty="0" smtClean="0">
                <a:solidFill>
                  <a:schemeClr val="tx1"/>
                </a:solidFill>
                <a:latin typeface="+mn-lt"/>
                <a:ea typeface="+mn-ea"/>
                <a:cs typeface="+mn-cs"/>
              </a:rPr>
              <a:t> reminded Prophet Yusuf (as) of his father Prophet </a:t>
            </a:r>
            <a:r>
              <a:rPr lang="en-GB" sz="1200" b="0" i="0" kern="1200" baseline="0" dirty="0" err="1" smtClean="0">
                <a:solidFill>
                  <a:schemeClr val="tx1"/>
                </a:solidFill>
                <a:latin typeface="+mn-lt"/>
                <a:ea typeface="+mn-ea"/>
                <a:cs typeface="+mn-cs"/>
              </a:rPr>
              <a:t>Ya’qub</a:t>
            </a:r>
            <a:r>
              <a:rPr lang="en-GB" sz="1200" b="0" i="0" kern="1200" baseline="0" dirty="0" smtClean="0">
                <a:solidFill>
                  <a:schemeClr val="tx1"/>
                </a:solidFill>
                <a:latin typeface="+mn-lt"/>
                <a:ea typeface="+mn-ea"/>
                <a:cs typeface="+mn-cs"/>
              </a:rPr>
              <a:t> (as) whom he missed dearly</a:t>
            </a:r>
          </a:p>
          <a:p>
            <a:r>
              <a:rPr lang="en-GB" sz="1200" b="0" i="0" kern="1200" baseline="0" dirty="0" smtClean="0">
                <a:solidFill>
                  <a:schemeClr val="tx1"/>
                </a:solidFill>
                <a:latin typeface="+mn-lt"/>
                <a:ea typeface="+mn-ea"/>
                <a:cs typeface="+mn-cs"/>
              </a:rPr>
              <a:t>He saw this as an opportunity to be reunited with his father through his brother after so many years</a:t>
            </a:r>
          </a:p>
          <a:p>
            <a:endParaRPr lang="en-GB" sz="1200" b="0" i="0" kern="1200" baseline="0" dirty="0" smtClean="0">
              <a:solidFill>
                <a:schemeClr val="tx1"/>
              </a:solidFill>
              <a:latin typeface="+mn-lt"/>
              <a:ea typeface="+mn-ea"/>
              <a:cs typeface="+mn-cs"/>
            </a:endParaRPr>
          </a:p>
          <a:p>
            <a:r>
              <a:rPr lang="en-GB" sz="1200" b="0" i="0" kern="1200" baseline="0" dirty="0" smtClean="0">
                <a:solidFill>
                  <a:schemeClr val="tx1"/>
                </a:solidFill>
                <a:latin typeface="+mn-lt"/>
                <a:ea typeface="+mn-ea"/>
                <a:cs typeface="+mn-cs"/>
              </a:rPr>
              <a:t>Prophet Yusuf (as) treated his brothers with kindness and generosity even though they had abandoned him in the well </a:t>
            </a:r>
          </a:p>
          <a:p>
            <a:r>
              <a:rPr lang="en-GB" sz="1200" b="0" i="0" kern="1200" baseline="0" dirty="0" smtClean="0">
                <a:solidFill>
                  <a:schemeClr val="tx1"/>
                </a:solidFill>
                <a:latin typeface="+mn-lt"/>
                <a:ea typeface="+mn-ea"/>
                <a:cs typeface="+mn-cs"/>
              </a:rPr>
              <a:t>He had an opportunity to turn them away empty handed but didn’t do so – moreover he returned their goods which they had brought with them to exchange for the grain they purchased from Prophet Yusuf (as) </a:t>
            </a:r>
          </a:p>
          <a:p>
            <a:r>
              <a:rPr lang="en-GB" sz="1200" b="0" i="0" kern="1200" baseline="0" dirty="0" smtClean="0">
                <a:solidFill>
                  <a:schemeClr val="tx1"/>
                </a:solidFill>
                <a:latin typeface="+mn-lt"/>
                <a:ea typeface="+mn-ea"/>
                <a:cs typeface="+mn-cs"/>
              </a:rPr>
              <a:t>This had the further effect of making their hearts inclined towards him and thus try harder to do as </a:t>
            </a:r>
            <a:r>
              <a:rPr lang="en-GB" sz="1200" b="0" i="0" kern="1200" baseline="0" smtClean="0">
                <a:solidFill>
                  <a:schemeClr val="tx1"/>
                </a:solidFill>
                <a:latin typeface="+mn-lt"/>
                <a:ea typeface="+mn-ea"/>
                <a:cs typeface="+mn-cs"/>
              </a:rPr>
              <a:t>he requested</a:t>
            </a:r>
            <a:endParaRPr lang="en-GB"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2B2D2AF-CDC6-4E76-B4C7-A1807B792361}" type="slidenum">
              <a:rPr lang="en-GB" smtClean="0"/>
              <a:pPr/>
              <a:t>8</a:t>
            </a:fld>
            <a:endParaRPr lang="en-GB"/>
          </a:p>
        </p:txBody>
      </p:sp>
    </p:spTree>
    <p:extLst>
      <p:ext uri="{BB962C8B-B14F-4D97-AF65-F5344CB8AC3E}">
        <p14:creationId xmlns:p14="http://schemas.microsoft.com/office/powerpoint/2010/main" xmlns="" val="1499667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63CAFAB-4290-45F7-AC5A-E825613BF404}" type="datetimeFigureOut">
              <a:rPr lang="en-GB" smtClean="0"/>
              <a:pPr/>
              <a:t>31/08/2017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FF45F5-12B9-4144-AD09-2504DF9A3BB9}"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3CAFAB-4290-45F7-AC5A-E825613BF404}" type="datetimeFigureOut">
              <a:rPr lang="en-GB" smtClean="0"/>
              <a:pPr/>
              <a:t>31/08/2017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FF45F5-12B9-4144-AD09-2504DF9A3BB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3CAFAB-4290-45F7-AC5A-E825613BF404}" type="datetimeFigureOut">
              <a:rPr lang="en-GB" smtClean="0"/>
              <a:pPr/>
              <a:t>31/08/2017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FF45F5-12B9-4144-AD09-2504DF9A3BB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3CAFAB-4290-45F7-AC5A-E825613BF404}" type="datetimeFigureOut">
              <a:rPr lang="en-GB" smtClean="0"/>
              <a:pPr/>
              <a:t>31/08/2017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FF45F5-12B9-4144-AD09-2504DF9A3BB9}"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3CAFAB-4290-45F7-AC5A-E825613BF404}" type="datetimeFigureOut">
              <a:rPr lang="en-GB" smtClean="0"/>
              <a:pPr/>
              <a:t>31/08/2017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FF45F5-12B9-4144-AD09-2504DF9A3BB9}"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63CAFAB-4290-45F7-AC5A-E825613BF404}" type="datetimeFigureOut">
              <a:rPr lang="en-GB" smtClean="0"/>
              <a:pPr/>
              <a:t>31/08/2017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FF45F5-12B9-4144-AD09-2504DF9A3BB9}"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63CAFAB-4290-45F7-AC5A-E825613BF404}" type="datetimeFigureOut">
              <a:rPr lang="en-GB" smtClean="0"/>
              <a:pPr/>
              <a:t>31/08/2017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7FF45F5-12B9-4144-AD09-2504DF9A3BB9}"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63CAFAB-4290-45F7-AC5A-E825613BF404}" type="datetimeFigureOut">
              <a:rPr lang="en-GB" smtClean="0"/>
              <a:pPr/>
              <a:t>31/08/2017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7FF45F5-12B9-4144-AD09-2504DF9A3BB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3CAFAB-4290-45F7-AC5A-E825613BF404}" type="datetimeFigureOut">
              <a:rPr lang="en-GB" smtClean="0"/>
              <a:pPr/>
              <a:t>31/08/2017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7FF45F5-12B9-4144-AD09-2504DF9A3BB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3CAFAB-4290-45F7-AC5A-E825613BF404}" type="datetimeFigureOut">
              <a:rPr lang="en-GB" smtClean="0"/>
              <a:pPr/>
              <a:t>31/08/2017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FF45F5-12B9-4144-AD09-2504DF9A3BB9}"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3CAFAB-4290-45F7-AC5A-E825613BF404}" type="datetimeFigureOut">
              <a:rPr lang="en-GB" smtClean="0"/>
              <a:pPr/>
              <a:t>31/08/2017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FF45F5-12B9-4144-AD09-2504DF9A3BB9}"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lumMod val="75000"/>
                <a:lumOff val="25000"/>
              </a:schemeClr>
            </a:gs>
            <a:gs pos="53000">
              <a:srgbClr val="D4DEFF"/>
            </a:gs>
            <a:gs pos="83000">
              <a:srgbClr val="D4DEFF"/>
            </a:gs>
            <a:gs pos="100000">
              <a:srgbClr val="96AB94"/>
            </a:gs>
          </a:gsLst>
          <a:path path="circle">
            <a:fillToRect l="100000" t="10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3CAFAB-4290-45F7-AC5A-E825613BF404}" type="datetimeFigureOut">
              <a:rPr lang="en-GB" smtClean="0"/>
              <a:pPr/>
              <a:t>31/08/2017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FF45F5-12B9-4144-AD09-2504DF9A3BB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539552" y="548680"/>
            <a:ext cx="8136904" cy="5388411"/>
            <a:chOff x="539552" y="548680"/>
            <a:chExt cx="8136904" cy="5388411"/>
          </a:xfrm>
        </p:grpSpPr>
        <p:pic>
          <p:nvPicPr>
            <p:cNvPr id="4" name="Picture 2" descr="http://www.quran-o-sunnat.com/wp-content/uploads/2015/08/Read-holy-Quran.jpg"/>
            <p:cNvPicPr>
              <a:picLocks noChangeAspect="1" noChangeArrowheads="1"/>
            </p:cNvPicPr>
            <p:nvPr/>
          </p:nvPicPr>
          <p:blipFill>
            <a:blip r:embed="rId2" cstate="print">
              <a:duotone>
                <a:schemeClr val="bg2">
                  <a:shade val="45000"/>
                  <a:satMod val="135000"/>
                </a:schemeClr>
                <a:prstClr val="white"/>
              </a:duotone>
            </a:blip>
            <a:srcRect/>
            <a:stretch>
              <a:fillRect/>
            </a:stretch>
          </p:blipFill>
          <p:spPr bwMode="auto">
            <a:xfrm>
              <a:off x="539552" y="548680"/>
              <a:ext cx="8100392" cy="5341408"/>
            </a:xfrm>
            <a:prstGeom prst="ellipse">
              <a:avLst/>
            </a:prstGeom>
            <a:ln>
              <a:noFill/>
            </a:ln>
            <a:effectLst>
              <a:softEdge rad="112500"/>
            </a:effectLst>
          </p:spPr>
        </p:pic>
        <p:sp>
          <p:nvSpPr>
            <p:cNvPr id="5" name="Rectangle 4"/>
            <p:cNvSpPr/>
            <p:nvPr/>
          </p:nvSpPr>
          <p:spPr>
            <a:xfrm>
              <a:off x="611560" y="1412776"/>
              <a:ext cx="8064896" cy="4524315"/>
            </a:xfrm>
            <a:prstGeom prst="rect">
              <a:avLst/>
            </a:prstGeom>
            <a:noFill/>
          </p:spPr>
          <p:txBody>
            <a:bodyPr wrap="square" lIns="91440" tIns="45720" rIns="91440" bIns="45720" anchor="t">
              <a:spAutoFit/>
            </a:bodyPr>
            <a:lstStyle/>
            <a:p>
              <a:pPr algn="ctr"/>
              <a:r>
                <a:rPr lang="x-none" sz="9600" b="1" dirty="0">
                  <a:ln w="28575" cmpd="sng">
                    <a:solidFill>
                      <a:schemeClr val="tx1">
                        <a:lumMod val="85000"/>
                        <a:lumOff val="15000"/>
                      </a:schemeClr>
                    </a:solidFill>
                    <a:prstDash val="solid"/>
                  </a:ln>
                  <a:gradFill flip="none" rotWithShape="1">
                    <a:gsLst>
                      <a:gs pos="0">
                        <a:schemeClr val="tx1">
                          <a:lumMod val="75000"/>
                          <a:lumOff val="25000"/>
                        </a:scheme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2700000" scaled="1"/>
                    <a:tileRect/>
                  </a:gradFill>
                  <a:latin typeface="Apple Chancery" pitchFamily="66" charset="0"/>
                </a:rPr>
                <a:t>Qur`an Appreciation</a:t>
              </a: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7711379" y="0"/>
            <a:ext cx="1432621" cy="1074466"/>
            <a:chOff x="7512957" y="344670"/>
            <a:chExt cx="1432621" cy="1074466"/>
          </a:xfrm>
        </p:grpSpPr>
        <p:pic>
          <p:nvPicPr>
            <p:cNvPr id="1026" name="Picture 2" descr="http://www.quran-o-sunnat.com/wp-content/uploads/2015/08/Read-holy-Quran.jpg"/>
            <p:cNvPicPr>
              <a:picLocks noChangeAspect="1" noChangeArrowheads="1"/>
            </p:cNvPicPr>
            <p:nvPr/>
          </p:nvPicPr>
          <p:blipFill>
            <a:blip r:embed="rId2" cstate="print">
              <a:duotone>
                <a:schemeClr val="bg2">
                  <a:shade val="45000"/>
                  <a:satMod val="135000"/>
                </a:schemeClr>
                <a:prstClr val="white"/>
              </a:duotone>
            </a:blip>
            <a:srcRect/>
            <a:stretch>
              <a:fillRect/>
            </a:stretch>
          </p:blipFill>
          <p:spPr bwMode="auto">
            <a:xfrm>
              <a:off x="7512957" y="344670"/>
              <a:ext cx="1432621" cy="1074466"/>
            </a:xfrm>
            <a:prstGeom prst="ellipse">
              <a:avLst/>
            </a:prstGeom>
            <a:ln>
              <a:noFill/>
            </a:ln>
            <a:effectLst>
              <a:softEdge rad="112500"/>
            </a:effectLst>
          </p:spPr>
        </p:pic>
        <p:sp>
          <p:nvSpPr>
            <p:cNvPr id="5" name="Rectangle 4"/>
            <p:cNvSpPr/>
            <p:nvPr/>
          </p:nvSpPr>
          <p:spPr>
            <a:xfrm>
              <a:off x="7740352" y="476672"/>
              <a:ext cx="936104" cy="707886"/>
            </a:xfrm>
            <a:prstGeom prst="rect">
              <a:avLst/>
            </a:prstGeom>
            <a:noFill/>
          </p:spPr>
          <p:txBody>
            <a:bodyPr wrap="square" lIns="91440" tIns="45720" rIns="91440" bIns="45720">
              <a:spAutoFit/>
            </a:bodyPr>
            <a:lstStyle/>
            <a:p>
              <a:pPr algn="ctr"/>
              <a:r>
                <a:rPr lang="en-US" sz="4000" b="1" dirty="0">
                  <a:ln w="10541" cmpd="sng">
                    <a:solidFill>
                      <a:schemeClr val="tx1">
                        <a:lumMod val="85000"/>
                        <a:lumOff val="15000"/>
                      </a:schemeClr>
                    </a:solidFill>
                    <a:prstDash val="solid"/>
                  </a:ln>
                  <a:gradFill flip="none" rotWithShape="1">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16200000" scaled="1"/>
                    <a:tileRect/>
                  </a:gradFill>
                  <a:latin typeface="Apple Chancery" pitchFamily="66" charset="0"/>
                </a:rPr>
                <a:t>QA</a:t>
              </a:r>
            </a:p>
          </p:txBody>
        </p:sp>
      </p:grpSp>
      <p:pic>
        <p:nvPicPr>
          <p:cNvPr id="7" name="Picture 10" descr="http://image.slidesharecdn.com/prophetyusufsstory-130731015731-phpapp02/95/story-of-prophet-yusuf-2-638.jpg?cb=1375235902"/>
          <p:cNvPicPr>
            <a:picLocks noChangeAspect="1" noChangeArrowheads="1"/>
          </p:cNvPicPr>
          <p:nvPr/>
        </p:nvPicPr>
        <p:blipFill>
          <a:blip r:embed="rId3" cstate="print">
            <a:extLst>
              <a:ext uri="{28A0092B-C50C-407E-A947-70E740481C1C}">
                <a14:useLocalDpi xmlns:a14="http://schemas.microsoft.com/office/drawing/2010/main" xmlns="" val="0"/>
              </a:ext>
            </a:extLst>
          </a:blip>
          <a:srcRect l="45066"/>
          <a:stretch>
            <a:fillRect/>
          </a:stretch>
        </p:blipFill>
        <p:spPr bwMode="auto">
          <a:xfrm>
            <a:off x="1691680" y="0"/>
            <a:ext cx="5472608" cy="6903822"/>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457200" y="44624"/>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1" i="0" u="none" strike="noStrike" kern="1200" cap="none" spc="0" normalizeH="0" baseline="0" noProof="0" dirty="0">
                <a:ln>
                  <a:noFill/>
                </a:ln>
                <a:solidFill>
                  <a:schemeClr val="tx1"/>
                </a:solidFill>
                <a:effectLst/>
                <a:uLnTx/>
                <a:uFillTx/>
                <a:latin typeface="+mj-lt"/>
                <a:ea typeface="+mj-ea"/>
                <a:cs typeface="+mj-cs"/>
              </a:rPr>
              <a:t>Lesson </a:t>
            </a:r>
            <a:r>
              <a:rPr kumimoji="0" lang="en-GB" sz="4400" b="1" i="0" u="none" strike="noStrike" kern="1200" cap="none" spc="0" normalizeH="0" baseline="0" noProof="0" dirty="0" smtClean="0">
                <a:ln>
                  <a:noFill/>
                </a:ln>
                <a:solidFill>
                  <a:schemeClr val="tx1"/>
                </a:solidFill>
                <a:effectLst/>
                <a:uLnTx/>
                <a:uFillTx/>
                <a:latin typeface="+mj-lt"/>
                <a:ea typeface="+mj-ea"/>
                <a:cs typeface="+mj-cs"/>
              </a:rPr>
              <a:t>16</a:t>
            </a:r>
            <a:endParaRPr kumimoji="0" lang="en-GB" sz="4400" b="1" i="0" u="none" strike="noStrike" kern="1200" cap="none" spc="0" normalizeH="0" baseline="0" noProof="0" dirty="0">
              <a:ln>
                <a:noFill/>
              </a:ln>
              <a:solidFill>
                <a:schemeClr val="tx1"/>
              </a:solidFill>
              <a:effectLst/>
              <a:uLnTx/>
              <a:uFillTx/>
              <a:latin typeface="+mj-lt"/>
              <a:ea typeface="+mj-ea"/>
              <a:cs typeface="+mj-cs"/>
            </a:endParaRPr>
          </a:p>
        </p:txBody>
      </p:sp>
      <p:grpSp>
        <p:nvGrpSpPr>
          <p:cNvPr id="3" name="Group 2"/>
          <p:cNvGrpSpPr/>
          <p:nvPr/>
        </p:nvGrpSpPr>
        <p:grpSpPr>
          <a:xfrm>
            <a:off x="7711379" y="0"/>
            <a:ext cx="1432621" cy="1074466"/>
            <a:chOff x="7512957" y="344670"/>
            <a:chExt cx="1432621" cy="1074466"/>
          </a:xfrm>
        </p:grpSpPr>
        <p:pic>
          <p:nvPicPr>
            <p:cNvPr id="4" name="Picture 2" descr="http://www.quran-o-sunnat.com/wp-content/uploads/2015/08/Read-holy-Quran.jpg"/>
            <p:cNvPicPr>
              <a:picLocks noChangeAspect="1" noChangeArrowheads="1"/>
            </p:cNvPicPr>
            <p:nvPr/>
          </p:nvPicPr>
          <p:blipFill>
            <a:blip r:embed="rId3" cstate="print">
              <a:duotone>
                <a:schemeClr val="bg2">
                  <a:shade val="45000"/>
                  <a:satMod val="135000"/>
                </a:schemeClr>
                <a:prstClr val="white"/>
              </a:duotone>
            </a:blip>
            <a:srcRect/>
            <a:stretch>
              <a:fillRect/>
            </a:stretch>
          </p:blipFill>
          <p:spPr bwMode="auto">
            <a:xfrm>
              <a:off x="7512957" y="344670"/>
              <a:ext cx="1432621" cy="1074466"/>
            </a:xfrm>
            <a:prstGeom prst="ellipse">
              <a:avLst/>
            </a:prstGeom>
            <a:ln>
              <a:noFill/>
            </a:ln>
            <a:effectLst>
              <a:softEdge rad="112500"/>
            </a:effectLst>
          </p:spPr>
        </p:pic>
        <p:sp>
          <p:nvSpPr>
            <p:cNvPr id="5" name="Rectangle 4"/>
            <p:cNvSpPr/>
            <p:nvPr/>
          </p:nvSpPr>
          <p:spPr>
            <a:xfrm>
              <a:off x="7740352" y="476672"/>
              <a:ext cx="936104" cy="707886"/>
            </a:xfrm>
            <a:prstGeom prst="rect">
              <a:avLst/>
            </a:prstGeom>
            <a:noFill/>
          </p:spPr>
          <p:txBody>
            <a:bodyPr wrap="square" lIns="91440" tIns="45720" rIns="91440" bIns="45720">
              <a:spAutoFit/>
            </a:bodyPr>
            <a:lstStyle/>
            <a:p>
              <a:pPr algn="ctr"/>
              <a:r>
                <a:rPr lang="en-US" sz="4000" b="1" dirty="0">
                  <a:ln w="10541" cmpd="sng">
                    <a:solidFill>
                      <a:schemeClr val="tx1">
                        <a:lumMod val="85000"/>
                        <a:lumOff val="15000"/>
                      </a:schemeClr>
                    </a:solidFill>
                    <a:prstDash val="solid"/>
                  </a:ln>
                  <a:gradFill flip="none" rotWithShape="1">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16200000" scaled="1"/>
                    <a:tileRect/>
                  </a:gradFill>
                  <a:latin typeface="Apple Chancery" pitchFamily="66" charset="0"/>
                </a:rPr>
                <a:t>QA</a:t>
              </a:r>
            </a:p>
          </p:txBody>
        </p:sp>
      </p:grpSp>
      <p:sp>
        <p:nvSpPr>
          <p:cNvPr id="6" name="TextBox 5"/>
          <p:cNvSpPr txBox="1"/>
          <p:nvPr/>
        </p:nvSpPr>
        <p:spPr>
          <a:xfrm>
            <a:off x="251520" y="667722"/>
            <a:ext cx="8712968" cy="2185214"/>
          </a:xfrm>
          <a:prstGeom prst="rect">
            <a:avLst/>
          </a:prstGeom>
          <a:noFill/>
        </p:spPr>
        <p:txBody>
          <a:bodyPr wrap="square" rtlCol="0">
            <a:spAutoFit/>
          </a:bodyPr>
          <a:lstStyle/>
          <a:p>
            <a:r>
              <a:rPr lang="en-GB" sz="3400" b="1" u="sng" dirty="0"/>
              <a:t>LO:</a:t>
            </a:r>
          </a:p>
          <a:p>
            <a:pPr>
              <a:buFont typeface="Arial" pitchFamily="34" charset="0"/>
              <a:buChar char="•"/>
            </a:pPr>
            <a:r>
              <a:rPr lang="en-GB" sz="3400" dirty="0"/>
              <a:t> Studying Verses </a:t>
            </a:r>
            <a:r>
              <a:rPr lang="en-GB" sz="3400" dirty="0" smtClean="0"/>
              <a:t>58-62</a:t>
            </a:r>
          </a:p>
          <a:p>
            <a:pPr>
              <a:buFont typeface="Arial" pitchFamily="34" charset="0"/>
              <a:buChar char="•"/>
            </a:pPr>
            <a:r>
              <a:rPr lang="en-GB" sz="3400" dirty="0" smtClean="0"/>
              <a:t> Examining Prophet Yusuf (as)’s attitude towards his brothers </a:t>
            </a:r>
          </a:p>
        </p:txBody>
      </p:sp>
      <p:sp>
        <p:nvSpPr>
          <p:cNvPr id="7" name="TextBox 6"/>
          <p:cNvSpPr txBox="1"/>
          <p:nvPr/>
        </p:nvSpPr>
        <p:spPr>
          <a:xfrm>
            <a:off x="107504" y="2935972"/>
            <a:ext cx="6048672" cy="3108543"/>
          </a:xfrm>
          <a:prstGeom prst="rect">
            <a:avLst/>
          </a:prstGeom>
          <a:noFill/>
        </p:spPr>
        <p:txBody>
          <a:bodyPr wrap="square" rtlCol="0">
            <a:spAutoFit/>
          </a:bodyPr>
          <a:lstStyle/>
          <a:p>
            <a:r>
              <a:rPr lang="en-GB" sz="3600" b="1" u="sng" dirty="0"/>
              <a:t>Starter:</a:t>
            </a:r>
          </a:p>
          <a:p>
            <a:pPr>
              <a:buFont typeface="Arial" pitchFamily="34" charset="0"/>
              <a:buChar char="•"/>
            </a:pPr>
            <a:r>
              <a:rPr lang="en-GB" sz="3400" i="1" dirty="0"/>
              <a:t> </a:t>
            </a:r>
            <a:r>
              <a:rPr lang="en-GB" sz="3200" i="1" dirty="0" smtClean="0"/>
              <a:t>How many names of Allah (</a:t>
            </a:r>
            <a:r>
              <a:rPr lang="en-GB" sz="3200" i="1" dirty="0" err="1" smtClean="0"/>
              <a:t>swt</a:t>
            </a:r>
            <a:r>
              <a:rPr lang="en-GB" sz="3200" i="1" dirty="0" smtClean="0"/>
              <a:t>) are mentioned in the Holy Qur`an?</a:t>
            </a:r>
          </a:p>
          <a:p>
            <a:pPr>
              <a:buFont typeface="Arial" pitchFamily="34" charset="0"/>
              <a:buChar char="•"/>
            </a:pPr>
            <a:endParaRPr lang="en-GB" sz="1000" i="1" dirty="0" smtClean="0"/>
          </a:p>
          <a:p>
            <a:pPr>
              <a:buFont typeface="Arial" pitchFamily="34" charset="0"/>
              <a:buChar char="•"/>
            </a:pPr>
            <a:r>
              <a:rPr lang="en-GB" sz="3200" i="1" dirty="0" smtClean="0"/>
              <a:t> What are they commonly known as?</a:t>
            </a:r>
          </a:p>
          <a:p>
            <a:pPr>
              <a:buFont typeface="Arial" pitchFamily="34" charset="0"/>
              <a:buChar char="•"/>
            </a:pPr>
            <a:endParaRPr lang="en-GB" sz="200" i="1" dirty="0" smtClean="0"/>
          </a:p>
          <a:p>
            <a:pPr>
              <a:buFont typeface="Arial" pitchFamily="34" charset="0"/>
              <a:buChar char="•"/>
            </a:pPr>
            <a:endParaRPr lang="en-GB" sz="200" i="1" dirty="0" smtClean="0"/>
          </a:p>
          <a:p>
            <a:pPr>
              <a:buFont typeface="Arial" pitchFamily="34" charset="0"/>
              <a:buChar char="•"/>
            </a:pPr>
            <a:endParaRPr lang="en-GB" sz="200" i="1" dirty="0" smtClean="0"/>
          </a:p>
          <a:p>
            <a:pPr>
              <a:buFont typeface="Arial" pitchFamily="34" charset="0"/>
              <a:buChar char="•"/>
            </a:pPr>
            <a:endParaRPr lang="en-GB" sz="200" i="1" dirty="0" smtClean="0"/>
          </a:p>
          <a:p>
            <a:pPr>
              <a:buFont typeface="Arial" pitchFamily="34" charset="0"/>
              <a:buChar char="•"/>
            </a:pPr>
            <a:endParaRPr lang="en-GB" sz="200" i="1" dirty="0" smtClean="0"/>
          </a:p>
          <a:p>
            <a:pPr>
              <a:buFont typeface="Arial" pitchFamily="34" charset="0"/>
              <a:buChar char="•"/>
            </a:pPr>
            <a:endParaRPr lang="en-GB" sz="200" i="1" dirty="0" smtClean="0"/>
          </a:p>
          <a:p>
            <a:pPr>
              <a:buFont typeface="Arial" pitchFamily="34" charset="0"/>
              <a:buChar char="•"/>
            </a:pPr>
            <a:endParaRPr lang="en-GB" sz="200" i="1" dirty="0" smtClean="0"/>
          </a:p>
          <a:p>
            <a:pPr>
              <a:buFont typeface="Arial" pitchFamily="34" charset="0"/>
              <a:buChar char="•"/>
            </a:pPr>
            <a:endParaRPr lang="en-GB" sz="200" i="1" dirty="0" smtClean="0"/>
          </a:p>
          <a:p>
            <a:pPr>
              <a:buFont typeface="Arial" pitchFamily="34" charset="0"/>
              <a:buChar char="•"/>
            </a:pPr>
            <a:endParaRPr lang="en-GB" sz="200" i="1" dirty="0" smtClean="0"/>
          </a:p>
          <a:p>
            <a:pPr>
              <a:buFont typeface="Arial" pitchFamily="34" charset="0"/>
              <a:buChar char="•"/>
            </a:pPr>
            <a:endParaRPr lang="en-GB" sz="200" i="1" dirty="0" smtClean="0"/>
          </a:p>
        </p:txBody>
      </p:sp>
      <p:pic>
        <p:nvPicPr>
          <p:cNvPr id="17412" name="Picture 4" descr="http://wp.production.patheos.com/blogs/thenakedjesus/files/2015/05/think-out-loud-2.jpg"/>
          <p:cNvPicPr>
            <a:picLocks noChangeAspect="1" noChangeArrowheads="1"/>
          </p:cNvPicPr>
          <p:nvPr/>
        </p:nvPicPr>
        <p:blipFill>
          <a:blip r:embed="rId4" cstate="print"/>
          <a:srcRect r="32443"/>
          <a:stretch>
            <a:fillRect/>
          </a:stretch>
        </p:blipFill>
        <p:spPr bwMode="auto">
          <a:xfrm rot="21035481">
            <a:off x="6436388" y="3716105"/>
            <a:ext cx="2340657" cy="2580124"/>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1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par>
                                <p:cTn id="19" presetID="35" presetClass="entr" presetSubtype="0" fill="hold" nodeType="withEffect">
                                  <p:stCondLst>
                                    <p:cond delay="0"/>
                                  </p:stCondLst>
                                  <p:childTnLst>
                                    <p:set>
                                      <p:cBhvr>
                                        <p:cTn id="20" dur="1" fill="hold">
                                          <p:stCondLst>
                                            <p:cond delay="0"/>
                                          </p:stCondLst>
                                        </p:cTn>
                                        <p:tgtEl>
                                          <p:spTgt spid="17412"/>
                                        </p:tgtEl>
                                        <p:attrNameLst>
                                          <p:attrName>style.visibility</p:attrName>
                                        </p:attrNameLst>
                                      </p:cBhvr>
                                      <p:to>
                                        <p:strVal val="visible"/>
                                      </p:to>
                                    </p:set>
                                    <p:animEffect transition="in" filter="fade">
                                      <p:cBhvr>
                                        <p:cTn id="21" dur="2000"/>
                                        <p:tgtEl>
                                          <p:spTgt spid="17412"/>
                                        </p:tgtEl>
                                      </p:cBhvr>
                                    </p:animEffect>
                                    <p:anim calcmode="lin" valueType="num">
                                      <p:cBhvr>
                                        <p:cTn id="22" dur="2000" fill="hold"/>
                                        <p:tgtEl>
                                          <p:spTgt spid="17412"/>
                                        </p:tgtEl>
                                        <p:attrNameLst>
                                          <p:attrName>style.rotation</p:attrName>
                                        </p:attrNameLst>
                                      </p:cBhvr>
                                      <p:tavLst>
                                        <p:tav tm="0">
                                          <p:val>
                                            <p:fltVal val="720"/>
                                          </p:val>
                                        </p:tav>
                                        <p:tav tm="100000">
                                          <p:val>
                                            <p:fltVal val="0"/>
                                          </p:val>
                                        </p:tav>
                                      </p:tavLst>
                                    </p:anim>
                                    <p:anim calcmode="lin" valueType="num">
                                      <p:cBhvr>
                                        <p:cTn id="23" dur="2000" fill="hold"/>
                                        <p:tgtEl>
                                          <p:spTgt spid="17412"/>
                                        </p:tgtEl>
                                        <p:attrNameLst>
                                          <p:attrName>ppt_h</p:attrName>
                                        </p:attrNameLst>
                                      </p:cBhvr>
                                      <p:tavLst>
                                        <p:tav tm="0">
                                          <p:val>
                                            <p:fltVal val="0"/>
                                          </p:val>
                                        </p:tav>
                                        <p:tav tm="100000">
                                          <p:val>
                                            <p:strVal val="#ppt_h"/>
                                          </p:val>
                                        </p:tav>
                                      </p:tavLst>
                                    </p:anim>
                                    <p:anim calcmode="lin" valueType="num">
                                      <p:cBhvr>
                                        <p:cTn id="24" dur="2000" fill="hold"/>
                                        <p:tgtEl>
                                          <p:spTgt spid="1741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grpSp>
        <p:nvGrpSpPr>
          <p:cNvPr id="2" name="Group 2"/>
          <p:cNvGrpSpPr/>
          <p:nvPr/>
        </p:nvGrpSpPr>
        <p:grpSpPr>
          <a:xfrm>
            <a:off x="7711379" y="0"/>
            <a:ext cx="1432621" cy="1074466"/>
            <a:chOff x="7512957" y="344670"/>
            <a:chExt cx="1432621" cy="1074466"/>
          </a:xfrm>
        </p:grpSpPr>
        <p:pic>
          <p:nvPicPr>
            <p:cNvPr id="4" name="Picture 3" descr="http://www.quran-o-sunnat.com/wp-content/uploads/2015/08/Read-holy-Quran.jpg"/>
            <p:cNvPicPr>
              <a:picLocks noChangeAspect="1" noChangeArrowheads="1"/>
            </p:cNvPicPr>
            <p:nvPr/>
          </p:nvPicPr>
          <p:blipFill>
            <a:blip r:embed="rId3" cstate="print">
              <a:duotone>
                <a:schemeClr val="bg2">
                  <a:shade val="45000"/>
                  <a:satMod val="135000"/>
                </a:schemeClr>
                <a:prstClr val="white"/>
              </a:duotone>
            </a:blip>
            <a:srcRect/>
            <a:stretch>
              <a:fillRect/>
            </a:stretch>
          </p:blipFill>
          <p:spPr bwMode="auto">
            <a:xfrm>
              <a:off x="7512957" y="344670"/>
              <a:ext cx="1432621" cy="1074466"/>
            </a:xfrm>
            <a:prstGeom prst="ellipse">
              <a:avLst/>
            </a:prstGeom>
            <a:ln>
              <a:noFill/>
            </a:ln>
            <a:effectLst>
              <a:softEdge rad="112500"/>
            </a:effectLst>
          </p:spPr>
        </p:pic>
        <p:sp>
          <p:nvSpPr>
            <p:cNvPr id="5" name="Rectangle 4"/>
            <p:cNvSpPr/>
            <p:nvPr/>
          </p:nvSpPr>
          <p:spPr>
            <a:xfrm>
              <a:off x="7740352" y="476672"/>
              <a:ext cx="936104" cy="707886"/>
            </a:xfrm>
            <a:prstGeom prst="rect">
              <a:avLst/>
            </a:prstGeom>
            <a:noFill/>
          </p:spPr>
          <p:txBody>
            <a:bodyPr wrap="square" lIns="91440" tIns="45720" rIns="91440" bIns="45720">
              <a:spAutoFit/>
            </a:bodyPr>
            <a:lstStyle/>
            <a:p>
              <a:pPr algn="ctr"/>
              <a:r>
                <a:rPr lang="en-US" sz="4000" b="1" dirty="0">
                  <a:ln w="10541" cmpd="sng">
                    <a:solidFill>
                      <a:schemeClr val="tx1">
                        <a:lumMod val="85000"/>
                        <a:lumOff val="15000"/>
                      </a:schemeClr>
                    </a:solidFill>
                    <a:prstDash val="solid"/>
                  </a:ln>
                  <a:gradFill flip="none" rotWithShape="1">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16200000" scaled="1"/>
                    <a:tileRect/>
                  </a:gradFill>
                  <a:latin typeface="Apple Chancery" pitchFamily="66" charset="0"/>
                </a:rPr>
                <a:t>QA</a:t>
              </a:r>
            </a:p>
          </p:txBody>
        </p:sp>
      </p:grpSp>
      <p:sp>
        <p:nvSpPr>
          <p:cNvPr id="6" name="Title 1"/>
          <p:cNvSpPr txBox="1">
            <a:spLocks/>
          </p:cNvSpPr>
          <p:nvPr/>
        </p:nvSpPr>
        <p:spPr>
          <a:xfrm>
            <a:off x="457200" y="-27384"/>
            <a:ext cx="8229600" cy="994122"/>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1" i="0" u="sng" strike="noStrike" kern="1200" cap="none" spc="0" normalizeH="0" baseline="0" noProof="0" dirty="0">
                <a:ln>
                  <a:noFill/>
                </a:ln>
                <a:solidFill>
                  <a:schemeClr val="tx1"/>
                </a:solidFill>
                <a:effectLst/>
                <a:uLnTx/>
                <a:uFillTx/>
                <a:latin typeface="+mj-lt"/>
                <a:ea typeface="+mj-ea"/>
                <a:cs typeface="+mj-cs"/>
              </a:rPr>
              <a:t>Studying </a:t>
            </a:r>
            <a:r>
              <a:rPr kumimoji="0" lang="en-GB" sz="4400" b="1" i="0" u="sng" strike="noStrike" kern="1200" cap="none" spc="0" normalizeH="0" baseline="0" noProof="0" dirty="0" smtClean="0">
                <a:ln>
                  <a:noFill/>
                </a:ln>
                <a:solidFill>
                  <a:schemeClr val="tx1"/>
                </a:solidFill>
                <a:effectLst/>
                <a:uLnTx/>
                <a:uFillTx/>
                <a:latin typeface="+mj-lt"/>
                <a:ea typeface="+mj-ea"/>
                <a:cs typeface="+mj-cs"/>
              </a:rPr>
              <a:t>Verses </a:t>
            </a:r>
            <a:r>
              <a:rPr lang="en-GB" sz="4400" b="1" u="sng" dirty="0" smtClean="0">
                <a:latin typeface="+mj-lt"/>
                <a:ea typeface="+mj-ea"/>
                <a:cs typeface="+mj-cs"/>
              </a:rPr>
              <a:t>58</a:t>
            </a:r>
            <a:r>
              <a:rPr kumimoji="0" lang="en-GB" sz="4400" b="1" i="0" u="sng" strike="noStrike" kern="1200" cap="none" spc="0" normalizeH="0" baseline="0" noProof="0" dirty="0" smtClean="0">
                <a:ln>
                  <a:noFill/>
                </a:ln>
                <a:solidFill>
                  <a:schemeClr val="tx1"/>
                </a:solidFill>
                <a:effectLst/>
                <a:uLnTx/>
                <a:uFillTx/>
                <a:latin typeface="+mj-lt"/>
                <a:ea typeface="+mj-ea"/>
                <a:cs typeface="+mj-cs"/>
              </a:rPr>
              <a:t> - </a:t>
            </a:r>
            <a:r>
              <a:rPr lang="en-GB" sz="4400" b="1" u="sng" noProof="0" dirty="0" smtClean="0">
                <a:latin typeface="+mj-lt"/>
                <a:ea typeface="+mj-ea"/>
                <a:cs typeface="+mj-cs"/>
              </a:rPr>
              <a:t>62</a:t>
            </a:r>
            <a:endParaRPr kumimoji="0" lang="en-GB" sz="4400" b="1" i="0" u="sng" strike="noStrike" kern="1200" cap="none" spc="0" normalizeH="0" baseline="0" noProof="0" dirty="0">
              <a:ln>
                <a:noFill/>
              </a:ln>
              <a:solidFill>
                <a:schemeClr val="tx1"/>
              </a:solidFill>
              <a:effectLst/>
              <a:uLnTx/>
              <a:uFillTx/>
              <a:latin typeface="+mj-lt"/>
              <a:ea typeface="+mj-ea"/>
              <a:cs typeface="+mj-cs"/>
            </a:endParaRPr>
          </a:p>
        </p:txBody>
      </p:sp>
      <p:sp>
        <p:nvSpPr>
          <p:cNvPr id="7" name="Rectangle 6"/>
          <p:cNvSpPr/>
          <p:nvPr/>
        </p:nvSpPr>
        <p:spPr>
          <a:xfrm>
            <a:off x="323528" y="620688"/>
            <a:ext cx="8424936" cy="584775"/>
          </a:xfrm>
          <a:prstGeom prst="rect">
            <a:avLst/>
          </a:prstGeom>
        </p:spPr>
        <p:txBody>
          <a:bodyPr wrap="square">
            <a:spAutoFit/>
          </a:bodyPr>
          <a:lstStyle/>
          <a:p>
            <a:pPr marL="0" lvl="2"/>
            <a:r>
              <a:rPr lang="en-GB" sz="3200" b="1" u="sng" dirty="0"/>
              <a:t>Vs </a:t>
            </a:r>
            <a:r>
              <a:rPr lang="en-GB" sz="3200" b="1" u="sng" dirty="0" smtClean="0"/>
              <a:t>58: </a:t>
            </a:r>
            <a:endParaRPr lang="en-GB" sz="3200" b="1" u="sng" dirty="0"/>
          </a:p>
        </p:txBody>
      </p:sp>
      <p:sp>
        <p:nvSpPr>
          <p:cNvPr id="17" name="Rectangle 16"/>
          <p:cNvSpPr/>
          <p:nvPr/>
        </p:nvSpPr>
        <p:spPr>
          <a:xfrm>
            <a:off x="107504" y="980728"/>
            <a:ext cx="8784976" cy="5761577"/>
          </a:xfrm>
          <a:prstGeom prst="rect">
            <a:avLst/>
          </a:prstGeom>
        </p:spPr>
        <p:txBody>
          <a:bodyPr wrap="square">
            <a:spAutoFit/>
          </a:bodyPr>
          <a:lstStyle/>
          <a:p>
            <a:pPr marL="0" lvl="2">
              <a:lnSpc>
                <a:spcPct val="120000"/>
              </a:lnSpc>
              <a:spcAft>
                <a:spcPts val="1200"/>
              </a:spcAft>
              <a:buFont typeface="Arial" pitchFamily="34" charset="0"/>
              <a:buChar char="•"/>
            </a:pPr>
            <a:r>
              <a:rPr lang="en-GB" sz="3000" dirty="0"/>
              <a:t> </a:t>
            </a:r>
            <a:r>
              <a:rPr lang="en-GB" sz="2800" dirty="0" smtClean="0"/>
              <a:t>After the seven years of fertility, the times of drought arrived </a:t>
            </a:r>
          </a:p>
          <a:p>
            <a:pPr marL="0" lvl="2">
              <a:lnSpc>
                <a:spcPct val="120000"/>
              </a:lnSpc>
              <a:spcAft>
                <a:spcPts val="1200"/>
              </a:spcAft>
              <a:buFont typeface="Arial" pitchFamily="34" charset="0"/>
              <a:buChar char="•"/>
            </a:pPr>
            <a:r>
              <a:rPr lang="en-GB" sz="2800" dirty="0" smtClean="0"/>
              <a:t>People from all over Egypt came                                                        to  Prophet Yusuf (as) to buy their                                                                                   food    </a:t>
            </a:r>
          </a:p>
          <a:p>
            <a:pPr marL="0" lvl="2">
              <a:lnSpc>
                <a:spcPct val="120000"/>
              </a:lnSpc>
              <a:spcAft>
                <a:spcPts val="1200"/>
              </a:spcAft>
              <a:buFont typeface="Arial" pitchFamily="34" charset="0"/>
              <a:buChar char="•"/>
            </a:pPr>
            <a:r>
              <a:rPr lang="en-GB" sz="2800" dirty="0" smtClean="0"/>
              <a:t>  He treated all people with                                                           compassion and equity </a:t>
            </a:r>
          </a:p>
          <a:p>
            <a:pPr marL="0" lvl="2">
              <a:lnSpc>
                <a:spcPct val="120000"/>
              </a:lnSpc>
              <a:spcAft>
                <a:spcPts val="1200"/>
              </a:spcAft>
              <a:buFont typeface="Arial" pitchFamily="34" charset="0"/>
              <a:buChar char="•"/>
            </a:pPr>
            <a:r>
              <a:rPr lang="en-GB" sz="2800" dirty="0" smtClean="0"/>
              <a:t> He also distributed food to the people on the periphery of Egypt, like Canaan and Palestine, home to his family and forefathers</a:t>
            </a:r>
          </a:p>
        </p:txBody>
      </p:sp>
      <p:pic>
        <p:nvPicPr>
          <p:cNvPr id="14338" name="Picture 2" descr="http://3.bp.blogspot.com/-AgIw7TpUlso/Tkw4LsMP_AI/AAAAAAAAADI/wxIZymzDfrg/s1600/DSCN1543.JPG"/>
          <p:cNvPicPr>
            <a:picLocks noChangeAspect="1" noChangeArrowheads="1"/>
          </p:cNvPicPr>
          <p:nvPr/>
        </p:nvPicPr>
        <p:blipFill>
          <a:blip r:embed="rId4" cstate="print"/>
          <a:srcRect/>
          <a:stretch>
            <a:fillRect/>
          </a:stretch>
        </p:blipFill>
        <p:spPr bwMode="auto">
          <a:xfrm>
            <a:off x="5052053" y="1700808"/>
            <a:ext cx="4091947" cy="3068960"/>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wipe(left)">
                                      <p:cBhvr>
                                        <p:cTn id="7" dur="500"/>
                                        <p:tgtEl>
                                          <p:spTgt spid="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
                                            <p:txEl>
                                              <p:pRg st="1" end="1"/>
                                            </p:txEl>
                                          </p:spTgt>
                                        </p:tgtEl>
                                        <p:attrNameLst>
                                          <p:attrName>style.visibility</p:attrName>
                                        </p:attrNameLst>
                                      </p:cBhvr>
                                      <p:to>
                                        <p:strVal val="visible"/>
                                      </p:to>
                                    </p:set>
                                    <p:animEffect transition="in" filter="wipe(left)">
                                      <p:cBhvr>
                                        <p:cTn id="12" dur="500"/>
                                        <p:tgtEl>
                                          <p:spTgt spid="1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
                                            <p:txEl>
                                              <p:pRg st="2" end="2"/>
                                            </p:txEl>
                                          </p:spTgt>
                                        </p:tgtEl>
                                        <p:attrNameLst>
                                          <p:attrName>style.visibility</p:attrName>
                                        </p:attrNameLst>
                                      </p:cBhvr>
                                      <p:to>
                                        <p:strVal val="visible"/>
                                      </p:to>
                                    </p:set>
                                    <p:animEffect transition="in" filter="wipe(left)">
                                      <p:cBhvr>
                                        <p:cTn id="17" dur="500"/>
                                        <p:tgtEl>
                                          <p:spTgt spid="1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
                                            <p:txEl>
                                              <p:pRg st="3" end="3"/>
                                            </p:txEl>
                                          </p:spTgt>
                                        </p:tgtEl>
                                        <p:attrNameLst>
                                          <p:attrName>style.visibility</p:attrName>
                                        </p:attrNameLst>
                                      </p:cBhvr>
                                      <p:to>
                                        <p:strVal val="visible"/>
                                      </p:to>
                                    </p:set>
                                    <p:animEffect transition="in" filter="wipe(left)">
                                      <p:cBhvr>
                                        <p:cTn id="22" dur="500"/>
                                        <p:tgtEl>
                                          <p:spTgt spid="1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bldLvl="5"/>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grpSp>
        <p:nvGrpSpPr>
          <p:cNvPr id="2" name="Group 2"/>
          <p:cNvGrpSpPr/>
          <p:nvPr/>
        </p:nvGrpSpPr>
        <p:grpSpPr>
          <a:xfrm>
            <a:off x="7711379" y="0"/>
            <a:ext cx="1432621" cy="1074466"/>
            <a:chOff x="7512957" y="344670"/>
            <a:chExt cx="1432621" cy="1074466"/>
          </a:xfrm>
        </p:grpSpPr>
        <p:pic>
          <p:nvPicPr>
            <p:cNvPr id="4" name="Picture 3" descr="http://www.quran-o-sunnat.com/wp-content/uploads/2015/08/Read-holy-Quran.jpg"/>
            <p:cNvPicPr>
              <a:picLocks noChangeAspect="1" noChangeArrowheads="1"/>
            </p:cNvPicPr>
            <p:nvPr/>
          </p:nvPicPr>
          <p:blipFill>
            <a:blip r:embed="rId3" cstate="print">
              <a:duotone>
                <a:schemeClr val="bg2">
                  <a:shade val="45000"/>
                  <a:satMod val="135000"/>
                </a:schemeClr>
                <a:prstClr val="white"/>
              </a:duotone>
            </a:blip>
            <a:srcRect/>
            <a:stretch>
              <a:fillRect/>
            </a:stretch>
          </p:blipFill>
          <p:spPr bwMode="auto">
            <a:xfrm>
              <a:off x="7512957" y="344670"/>
              <a:ext cx="1432621" cy="1074466"/>
            </a:xfrm>
            <a:prstGeom prst="ellipse">
              <a:avLst/>
            </a:prstGeom>
            <a:ln>
              <a:noFill/>
            </a:ln>
            <a:effectLst>
              <a:softEdge rad="112500"/>
            </a:effectLst>
          </p:spPr>
        </p:pic>
        <p:sp>
          <p:nvSpPr>
            <p:cNvPr id="5" name="Rectangle 4"/>
            <p:cNvSpPr/>
            <p:nvPr/>
          </p:nvSpPr>
          <p:spPr>
            <a:xfrm>
              <a:off x="7740352" y="476672"/>
              <a:ext cx="936104" cy="707886"/>
            </a:xfrm>
            <a:prstGeom prst="rect">
              <a:avLst/>
            </a:prstGeom>
            <a:noFill/>
          </p:spPr>
          <p:txBody>
            <a:bodyPr wrap="square" lIns="91440" tIns="45720" rIns="91440" bIns="45720">
              <a:spAutoFit/>
            </a:bodyPr>
            <a:lstStyle/>
            <a:p>
              <a:pPr algn="ctr"/>
              <a:r>
                <a:rPr lang="en-US" sz="4000" b="1" dirty="0">
                  <a:ln w="10541" cmpd="sng">
                    <a:solidFill>
                      <a:schemeClr val="tx1">
                        <a:lumMod val="85000"/>
                        <a:lumOff val="15000"/>
                      </a:schemeClr>
                    </a:solidFill>
                    <a:prstDash val="solid"/>
                  </a:ln>
                  <a:gradFill flip="none" rotWithShape="1">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16200000" scaled="1"/>
                    <a:tileRect/>
                  </a:gradFill>
                  <a:latin typeface="Apple Chancery" pitchFamily="66" charset="0"/>
                </a:rPr>
                <a:t>QA</a:t>
              </a:r>
            </a:p>
          </p:txBody>
        </p:sp>
      </p:grpSp>
      <p:sp>
        <p:nvSpPr>
          <p:cNvPr id="6" name="Title 1"/>
          <p:cNvSpPr txBox="1">
            <a:spLocks/>
          </p:cNvSpPr>
          <p:nvPr/>
        </p:nvSpPr>
        <p:spPr>
          <a:xfrm>
            <a:off x="457200" y="-27384"/>
            <a:ext cx="8229600" cy="994122"/>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1" i="0" u="sng" strike="noStrike" kern="1200" cap="none" spc="0" normalizeH="0" baseline="0" noProof="0" dirty="0">
                <a:ln>
                  <a:noFill/>
                </a:ln>
                <a:solidFill>
                  <a:schemeClr val="tx1"/>
                </a:solidFill>
                <a:effectLst/>
                <a:uLnTx/>
                <a:uFillTx/>
                <a:latin typeface="+mj-lt"/>
                <a:ea typeface="+mj-ea"/>
                <a:cs typeface="+mj-cs"/>
              </a:rPr>
              <a:t>Studying </a:t>
            </a:r>
            <a:r>
              <a:rPr kumimoji="0" lang="en-GB" sz="4400" b="1" i="0" u="sng" strike="noStrike" kern="1200" cap="none" spc="0" normalizeH="0" baseline="0" noProof="0" dirty="0" smtClean="0">
                <a:ln>
                  <a:noFill/>
                </a:ln>
                <a:solidFill>
                  <a:schemeClr val="tx1"/>
                </a:solidFill>
                <a:effectLst/>
                <a:uLnTx/>
                <a:uFillTx/>
                <a:latin typeface="+mj-lt"/>
                <a:ea typeface="+mj-ea"/>
                <a:cs typeface="+mj-cs"/>
              </a:rPr>
              <a:t>Verses </a:t>
            </a:r>
            <a:r>
              <a:rPr lang="en-GB" sz="4400" b="1" u="sng" dirty="0" smtClean="0">
                <a:latin typeface="+mj-lt"/>
                <a:ea typeface="+mj-ea"/>
                <a:cs typeface="+mj-cs"/>
              </a:rPr>
              <a:t>58</a:t>
            </a:r>
            <a:r>
              <a:rPr kumimoji="0" lang="en-GB" sz="4400" b="1" i="0" u="sng" strike="noStrike" kern="1200" cap="none" spc="0" normalizeH="0" baseline="0" noProof="0" dirty="0" smtClean="0">
                <a:ln>
                  <a:noFill/>
                </a:ln>
                <a:solidFill>
                  <a:schemeClr val="tx1"/>
                </a:solidFill>
                <a:effectLst/>
                <a:uLnTx/>
                <a:uFillTx/>
                <a:latin typeface="+mj-lt"/>
                <a:ea typeface="+mj-ea"/>
                <a:cs typeface="+mj-cs"/>
              </a:rPr>
              <a:t> - </a:t>
            </a:r>
            <a:r>
              <a:rPr lang="en-GB" sz="4400" b="1" u="sng" noProof="0" dirty="0" smtClean="0">
                <a:latin typeface="+mj-lt"/>
                <a:ea typeface="+mj-ea"/>
                <a:cs typeface="+mj-cs"/>
              </a:rPr>
              <a:t>62</a:t>
            </a:r>
            <a:endParaRPr kumimoji="0" lang="en-GB" sz="4400" b="1" i="0" u="sng" strike="noStrike" kern="1200" cap="none" spc="0" normalizeH="0" baseline="0" noProof="0" dirty="0">
              <a:ln>
                <a:noFill/>
              </a:ln>
              <a:solidFill>
                <a:schemeClr val="tx1"/>
              </a:solidFill>
              <a:effectLst/>
              <a:uLnTx/>
              <a:uFillTx/>
              <a:latin typeface="+mj-lt"/>
              <a:ea typeface="+mj-ea"/>
              <a:cs typeface="+mj-cs"/>
            </a:endParaRPr>
          </a:p>
        </p:txBody>
      </p:sp>
      <p:sp>
        <p:nvSpPr>
          <p:cNvPr id="7" name="Rectangle 6"/>
          <p:cNvSpPr/>
          <p:nvPr/>
        </p:nvSpPr>
        <p:spPr>
          <a:xfrm>
            <a:off x="323528" y="620688"/>
            <a:ext cx="8424936" cy="584775"/>
          </a:xfrm>
          <a:prstGeom prst="rect">
            <a:avLst/>
          </a:prstGeom>
        </p:spPr>
        <p:txBody>
          <a:bodyPr wrap="square">
            <a:spAutoFit/>
          </a:bodyPr>
          <a:lstStyle/>
          <a:p>
            <a:pPr marL="0" lvl="2"/>
            <a:r>
              <a:rPr lang="en-GB" sz="3200" b="1" u="sng" dirty="0"/>
              <a:t>Vs </a:t>
            </a:r>
            <a:r>
              <a:rPr lang="en-GB" sz="3200" b="1" u="sng" dirty="0" smtClean="0"/>
              <a:t>58: </a:t>
            </a:r>
            <a:endParaRPr lang="en-GB" sz="3200" b="1" u="sng" dirty="0"/>
          </a:p>
        </p:txBody>
      </p:sp>
      <p:sp>
        <p:nvSpPr>
          <p:cNvPr id="17" name="Rectangle 16"/>
          <p:cNvSpPr/>
          <p:nvPr/>
        </p:nvSpPr>
        <p:spPr>
          <a:xfrm>
            <a:off x="107504" y="1124744"/>
            <a:ext cx="8784976" cy="5053691"/>
          </a:xfrm>
          <a:prstGeom prst="rect">
            <a:avLst/>
          </a:prstGeom>
        </p:spPr>
        <p:txBody>
          <a:bodyPr wrap="square">
            <a:spAutoFit/>
          </a:bodyPr>
          <a:lstStyle/>
          <a:p>
            <a:pPr marL="0" lvl="2">
              <a:lnSpc>
                <a:spcPct val="120000"/>
              </a:lnSpc>
              <a:spcAft>
                <a:spcPts val="1200"/>
              </a:spcAft>
              <a:buFont typeface="Arial" pitchFamily="34" charset="0"/>
              <a:buChar char="•"/>
            </a:pPr>
            <a:r>
              <a:rPr lang="en-GB" sz="2800" dirty="0" smtClean="0"/>
              <a:t>The drought had continued to such an extent that Prophet </a:t>
            </a:r>
            <a:r>
              <a:rPr lang="en-GB" sz="2800" dirty="0" err="1" smtClean="0"/>
              <a:t>Ya'qub</a:t>
            </a:r>
            <a:r>
              <a:rPr lang="en-GB" sz="2800" dirty="0" smtClean="0"/>
              <a:t> (as) found it necessary to send all his                                               sons to Egypt to buy the family's food from                                                 the king </a:t>
            </a:r>
          </a:p>
          <a:p>
            <a:pPr marL="0" lvl="2">
              <a:lnSpc>
                <a:spcPct val="120000"/>
              </a:lnSpc>
              <a:spcAft>
                <a:spcPts val="1200"/>
              </a:spcAft>
              <a:buFont typeface="Arial" pitchFamily="34" charset="0"/>
              <a:buChar char="•"/>
            </a:pPr>
            <a:r>
              <a:rPr lang="en-GB" sz="2800" dirty="0" smtClean="0"/>
              <a:t> It is reported that upon their arrival,  their                                                       names and towns were registered with Egyptian officials  </a:t>
            </a:r>
          </a:p>
          <a:p>
            <a:pPr marL="0" lvl="2">
              <a:lnSpc>
                <a:spcPct val="120000"/>
              </a:lnSpc>
              <a:spcAft>
                <a:spcPts val="1200"/>
              </a:spcAft>
              <a:buFont typeface="Arial" pitchFamily="34" charset="0"/>
              <a:buChar char="•"/>
            </a:pPr>
            <a:r>
              <a:rPr lang="en-GB" sz="2800" dirty="0" smtClean="0"/>
              <a:t> When Prophet Yusuf (as) was notified of a caravan from Palestine, he recognized the names of his brothers in the registry and ordered that they be brought before him</a:t>
            </a:r>
          </a:p>
        </p:txBody>
      </p:sp>
      <p:pic>
        <p:nvPicPr>
          <p:cNvPr id="35842" name="Picture 2" descr="Related image"/>
          <p:cNvPicPr>
            <a:picLocks noChangeAspect="1" noChangeArrowheads="1"/>
          </p:cNvPicPr>
          <p:nvPr/>
        </p:nvPicPr>
        <p:blipFill>
          <a:blip r:embed="rId4" cstate="print"/>
          <a:srcRect/>
          <a:stretch>
            <a:fillRect/>
          </a:stretch>
        </p:blipFill>
        <p:spPr bwMode="auto">
          <a:xfrm>
            <a:off x="6660232" y="1628800"/>
            <a:ext cx="1924050" cy="237172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wipe(left)">
                                      <p:cBhvr>
                                        <p:cTn id="7" dur="500"/>
                                        <p:tgtEl>
                                          <p:spTgt spid="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
                                            <p:txEl>
                                              <p:pRg st="1" end="1"/>
                                            </p:txEl>
                                          </p:spTgt>
                                        </p:tgtEl>
                                        <p:attrNameLst>
                                          <p:attrName>style.visibility</p:attrName>
                                        </p:attrNameLst>
                                      </p:cBhvr>
                                      <p:to>
                                        <p:strVal val="visible"/>
                                      </p:to>
                                    </p:set>
                                    <p:animEffect transition="in" filter="wipe(left)">
                                      <p:cBhvr>
                                        <p:cTn id="12" dur="500"/>
                                        <p:tgtEl>
                                          <p:spTgt spid="1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
                                            <p:txEl>
                                              <p:pRg st="2" end="2"/>
                                            </p:txEl>
                                          </p:spTgt>
                                        </p:tgtEl>
                                        <p:attrNameLst>
                                          <p:attrName>style.visibility</p:attrName>
                                        </p:attrNameLst>
                                      </p:cBhvr>
                                      <p:to>
                                        <p:strVal val="visible"/>
                                      </p:to>
                                    </p:set>
                                    <p:animEffect transition="in" filter="wipe(left)">
                                      <p:cBhvr>
                                        <p:cTn id="17" dur="500"/>
                                        <p:tgtEl>
                                          <p:spTgt spid="1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bldLvl="5"/>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grpSp>
        <p:nvGrpSpPr>
          <p:cNvPr id="2" name="Group 2"/>
          <p:cNvGrpSpPr/>
          <p:nvPr/>
        </p:nvGrpSpPr>
        <p:grpSpPr>
          <a:xfrm>
            <a:off x="7711379" y="0"/>
            <a:ext cx="1432621" cy="1074466"/>
            <a:chOff x="7512957" y="344670"/>
            <a:chExt cx="1432621" cy="1074466"/>
          </a:xfrm>
        </p:grpSpPr>
        <p:pic>
          <p:nvPicPr>
            <p:cNvPr id="4" name="Picture 3" descr="http://www.quran-o-sunnat.com/wp-content/uploads/2015/08/Read-holy-Quran.jpg"/>
            <p:cNvPicPr>
              <a:picLocks noChangeAspect="1" noChangeArrowheads="1"/>
            </p:cNvPicPr>
            <p:nvPr/>
          </p:nvPicPr>
          <p:blipFill>
            <a:blip r:embed="rId3" cstate="print">
              <a:duotone>
                <a:schemeClr val="bg2">
                  <a:shade val="45000"/>
                  <a:satMod val="135000"/>
                </a:schemeClr>
                <a:prstClr val="white"/>
              </a:duotone>
            </a:blip>
            <a:srcRect/>
            <a:stretch>
              <a:fillRect/>
            </a:stretch>
          </p:blipFill>
          <p:spPr bwMode="auto">
            <a:xfrm>
              <a:off x="7512957" y="344670"/>
              <a:ext cx="1432621" cy="1074466"/>
            </a:xfrm>
            <a:prstGeom prst="ellipse">
              <a:avLst/>
            </a:prstGeom>
            <a:ln>
              <a:noFill/>
            </a:ln>
            <a:effectLst>
              <a:softEdge rad="112500"/>
            </a:effectLst>
          </p:spPr>
        </p:pic>
        <p:sp>
          <p:nvSpPr>
            <p:cNvPr id="5" name="Rectangle 4"/>
            <p:cNvSpPr/>
            <p:nvPr/>
          </p:nvSpPr>
          <p:spPr>
            <a:xfrm>
              <a:off x="7740352" y="476672"/>
              <a:ext cx="936104" cy="707886"/>
            </a:xfrm>
            <a:prstGeom prst="rect">
              <a:avLst/>
            </a:prstGeom>
            <a:noFill/>
          </p:spPr>
          <p:txBody>
            <a:bodyPr wrap="square" lIns="91440" tIns="45720" rIns="91440" bIns="45720">
              <a:spAutoFit/>
            </a:bodyPr>
            <a:lstStyle/>
            <a:p>
              <a:pPr algn="ctr"/>
              <a:r>
                <a:rPr lang="en-US" sz="4000" b="1" dirty="0">
                  <a:ln w="10541" cmpd="sng">
                    <a:solidFill>
                      <a:schemeClr val="tx1">
                        <a:lumMod val="85000"/>
                        <a:lumOff val="15000"/>
                      </a:schemeClr>
                    </a:solidFill>
                    <a:prstDash val="solid"/>
                  </a:ln>
                  <a:gradFill flip="none" rotWithShape="1">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16200000" scaled="1"/>
                    <a:tileRect/>
                  </a:gradFill>
                  <a:latin typeface="Apple Chancery" pitchFamily="66" charset="0"/>
                </a:rPr>
                <a:t>QA</a:t>
              </a:r>
            </a:p>
          </p:txBody>
        </p:sp>
      </p:grpSp>
      <p:sp>
        <p:nvSpPr>
          <p:cNvPr id="6" name="Title 1"/>
          <p:cNvSpPr txBox="1">
            <a:spLocks/>
          </p:cNvSpPr>
          <p:nvPr/>
        </p:nvSpPr>
        <p:spPr>
          <a:xfrm>
            <a:off x="457200" y="-27384"/>
            <a:ext cx="8229600" cy="994122"/>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1" i="0" u="sng" strike="noStrike" kern="1200" cap="none" spc="0" normalizeH="0" baseline="0" noProof="0" dirty="0">
                <a:ln>
                  <a:noFill/>
                </a:ln>
                <a:solidFill>
                  <a:schemeClr val="tx1"/>
                </a:solidFill>
                <a:effectLst/>
                <a:uLnTx/>
                <a:uFillTx/>
                <a:latin typeface="+mj-lt"/>
                <a:ea typeface="+mj-ea"/>
                <a:cs typeface="+mj-cs"/>
              </a:rPr>
              <a:t>Studying </a:t>
            </a:r>
            <a:r>
              <a:rPr kumimoji="0" lang="en-GB" sz="4400" b="1" i="0" u="sng" strike="noStrike" kern="1200" cap="none" spc="0" normalizeH="0" baseline="0" noProof="0" dirty="0" smtClean="0">
                <a:ln>
                  <a:noFill/>
                </a:ln>
                <a:solidFill>
                  <a:schemeClr val="tx1"/>
                </a:solidFill>
                <a:effectLst/>
                <a:uLnTx/>
                <a:uFillTx/>
                <a:latin typeface="+mj-lt"/>
                <a:ea typeface="+mj-ea"/>
                <a:cs typeface="+mj-cs"/>
              </a:rPr>
              <a:t>Verses </a:t>
            </a:r>
            <a:r>
              <a:rPr lang="en-GB" sz="4400" b="1" u="sng" dirty="0" smtClean="0">
                <a:latin typeface="+mj-lt"/>
                <a:ea typeface="+mj-ea"/>
                <a:cs typeface="+mj-cs"/>
              </a:rPr>
              <a:t>58</a:t>
            </a:r>
            <a:r>
              <a:rPr kumimoji="0" lang="en-GB" sz="4400" b="1" i="0" u="sng" strike="noStrike" kern="1200" cap="none" spc="0" normalizeH="0" baseline="0" noProof="0" dirty="0" smtClean="0">
                <a:ln>
                  <a:noFill/>
                </a:ln>
                <a:solidFill>
                  <a:schemeClr val="tx1"/>
                </a:solidFill>
                <a:effectLst/>
                <a:uLnTx/>
                <a:uFillTx/>
                <a:latin typeface="+mj-lt"/>
                <a:ea typeface="+mj-ea"/>
                <a:cs typeface="+mj-cs"/>
              </a:rPr>
              <a:t> - </a:t>
            </a:r>
            <a:r>
              <a:rPr lang="en-GB" sz="4400" b="1" u="sng" noProof="0" dirty="0" smtClean="0">
                <a:latin typeface="+mj-lt"/>
                <a:ea typeface="+mj-ea"/>
                <a:cs typeface="+mj-cs"/>
              </a:rPr>
              <a:t>62</a:t>
            </a:r>
            <a:endParaRPr kumimoji="0" lang="en-GB" sz="4400" b="1" i="0" u="sng" strike="noStrike" kern="1200" cap="none" spc="0" normalizeH="0" baseline="0" noProof="0" dirty="0">
              <a:ln>
                <a:noFill/>
              </a:ln>
              <a:solidFill>
                <a:schemeClr val="tx1"/>
              </a:solidFill>
              <a:effectLst/>
              <a:uLnTx/>
              <a:uFillTx/>
              <a:latin typeface="+mj-lt"/>
              <a:ea typeface="+mj-ea"/>
              <a:cs typeface="+mj-cs"/>
            </a:endParaRPr>
          </a:p>
        </p:txBody>
      </p:sp>
      <p:sp>
        <p:nvSpPr>
          <p:cNvPr id="7" name="Rectangle 6"/>
          <p:cNvSpPr/>
          <p:nvPr/>
        </p:nvSpPr>
        <p:spPr>
          <a:xfrm>
            <a:off x="323528" y="620688"/>
            <a:ext cx="8424936" cy="584775"/>
          </a:xfrm>
          <a:prstGeom prst="rect">
            <a:avLst/>
          </a:prstGeom>
        </p:spPr>
        <p:txBody>
          <a:bodyPr wrap="square">
            <a:spAutoFit/>
          </a:bodyPr>
          <a:lstStyle/>
          <a:p>
            <a:pPr marL="0" lvl="2"/>
            <a:r>
              <a:rPr lang="en-GB" sz="3200" b="1" u="sng" dirty="0"/>
              <a:t>Vs </a:t>
            </a:r>
            <a:r>
              <a:rPr lang="en-GB" sz="3200" b="1" u="sng" dirty="0" smtClean="0"/>
              <a:t>58-59: </a:t>
            </a:r>
            <a:endParaRPr lang="en-GB" sz="3200" b="1" u="sng" dirty="0"/>
          </a:p>
        </p:txBody>
      </p:sp>
      <p:sp>
        <p:nvSpPr>
          <p:cNvPr id="17" name="Rectangle 16"/>
          <p:cNvSpPr/>
          <p:nvPr/>
        </p:nvSpPr>
        <p:spPr>
          <a:xfrm>
            <a:off x="107504" y="1052736"/>
            <a:ext cx="8784976" cy="5724644"/>
          </a:xfrm>
          <a:prstGeom prst="rect">
            <a:avLst/>
          </a:prstGeom>
        </p:spPr>
        <p:txBody>
          <a:bodyPr wrap="square">
            <a:spAutoFit/>
          </a:bodyPr>
          <a:lstStyle/>
          <a:p>
            <a:pPr marL="0" lvl="2">
              <a:lnSpc>
                <a:spcPct val="120000"/>
              </a:lnSpc>
              <a:spcAft>
                <a:spcPts val="1200"/>
              </a:spcAft>
              <a:buFont typeface="Arial" pitchFamily="34" charset="0"/>
              <a:buChar char="•"/>
            </a:pPr>
            <a:r>
              <a:rPr lang="en-GB" sz="2800" dirty="0" smtClean="0"/>
              <a:t>Nearly forty years had passed from the time when his brothers placed him in the well until                                                          this time and it is apparent that his                                              brothers did not recognize him </a:t>
            </a:r>
          </a:p>
          <a:p>
            <a:pPr marL="0" lvl="2">
              <a:lnSpc>
                <a:spcPct val="120000"/>
              </a:lnSpc>
              <a:spcAft>
                <a:spcPts val="1200"/>
              </a:spcAft>
              <a:buFont typeface="Arial" pitchFamily="34" charset="0"/>
              <a:buChar char="•"/>
            </a:pPr>
            <a:r>
              <a:rPr lang="en-GB" sz="2800" dirty="0" smtClean="0"/>
              <a:t> Each person who purchased food was                                                    given food for each camel to carry </a:t>
            </a:r>
          </a:p>
          <a:p>
            <a:pPr marL="0" lvl="2">
              <a:lnSpc>
                <a:spcPct val="120000"/>
              </a:lnSpc>
              <a:spcAft>
                <a:spcPts val="1200"/>
              </a:spcAft>
              <a:buFont typeface="Arial" pitchFamily="34" charset="0"/>
              <a:buChar char="•"/>
            </a:pPr>
            <a:r>
              <a:rPr lang="en-GB" sz="2800" dirty="0" smtClean="0"/>
              <a:t> He then had a conversation with his brothers – without revealing his true identity</a:t>
            </a:r>
          </a:p>
          <a:p>
            <a:pPr marL="0" lvl="2">
              <a:lnSpc>
                <a:spcPct val="120000"/>
              </a:lnSpc>
              <a:spcAft>
                <a:spcPts val="1200"/>
              </a:spcAft>
              <a:buFont typeface="Arial" pitchFamily="34" charset="0"/>
              <a:buChar char="•"/>
            </a:pPr>
            <a:r>
              <a:rPr lang="en-GB" sz="2800" dirty="0" smtClean="0"/>
              <a:t> He asked them about another brother of theirs (</a:t>
            </a:r>
            <a:r>
              <a:rPr lang="en-GB" sz="2800" dirty="0" err="1" smtClean="0"/>
              <a:t>Benyameen</a:t>
            </a:r>
            <a:r>
              <a:rPr lang="en-GB" sz="2800" dirty="0" smtClean="0"/>
              <a:t>) whom they said was with their elderly father</a:t>
            </a:r>
          </a:p>
        </p:txBody>
      </p:sp>
      <p:pic>
        <p:nvPicPr>
          <p:cNvPr id="14338" name="Picture 2" descr="http://3.bp.blogspot.com/-AgIw7TpUlso/Tkw4LsMP_AI/AAAAAAAAADI/wxIZymzDfrg/s1600/DSCN1543.JPG"/>
          <p:cNvPicPr>
            <a:picLocks noChangeAspect="1" noChangeArrowheads="1"/>
          </p:cNvPicPr>
          <p:nvPr/>
        </p:nvPicPr>
        <p:blipFill>
          <a:blip r:embed="rId4" cstate="print"/>
          <a:srcRect/>
          <a:stretch>
            <a:fillRect/>
          </a:stretch>
        </p:blipFill>
        <p:spPr bwMode="auto">
          <a:xfrm>
            <a:off x="5796136" y="1700808"/>
            <a:ext cx="3096344" cy="2322258"/>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wipe(left)">
                                      <p:cBhvr>
                                        <p:cTn id="7" dur="500"/>
                                        <p:tgtEl>
                                          <p:spTgt spid="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
                                            <p:txEl>
                                              <p:pRg st="1" end="1"/>
                                            </p:txEl>
                                          </p:spTgt>
                                        </p:tgtEl>
                                        <p:attrNameLst>
                                          <p:attrName>style.visibility</p:attrName>
                                        </p:attrNameLst>
                                      </p:cBhvr>
                                      <p:to>
                                        <p:strVal val="visible"/>
                                      </p:to>
                                    </p:set>
                                    <p:animEffect transition="in" filter="wipe(left)">
                                      <p:cBhvr>
                                        <p:cTn id="12" dur="500"/>
                                        <p:tgtEl>
                                          <p:spTgt spid="1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
                                            <p:txEl>
                                              <p:pRg st="2" end="2"/>
                                            </p:txEl>
                                          </p:spTgt>
                                        </p:tgtEl>
                                        <p:attrNameLst>
                                          <p:attrName>style.visibility</p:attrName>
                                        </p:attrNameLst>
                                      </p:cBhvr>
                                      <p:to>
                                        <p:strVal val="visible"/>
                                      </p:to>
                                    </p:set>
                                    <p:animEffect transition="in" filter="wipe(left)">
                                      <p:cBhvr>
                                        <p:cTn id="17" dur="500"/>
                                        <p:tgtEl>
                                          <p:spTgt spid="1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
                                            <p:txEl>
                                              <p:pRg st="3" end="3"/>
                                            </p:txEl>
                                          </p:spTgt>
                                        </p:tgtEl>
                                        <p:attrNameLst>
                                          <p:attrName>style.visibility</p:attrName>
                                        </p:attrNameLst>
                                      </p:cBhvr>
                                      <p:to>
                                        <p:strVal val="visible"/>
                                      </p:to>
                                    </p:set>
                                    <p:animEffect transition="in" filter="wipe(left)">
                                      <p:cBhvr>
                                        <p:cTn id="22" dur="500"/>
                                        <p:tgtEl>
                                          <p:spTgt spid="1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bldLvl="5"/>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grpSp>
        <p:nvGrpSpPr>
          <p:cNvPr id="2" name="Group 2"/>
          <p:cNvGrpSpPr/>
          <p:nvPr/>
        </p:nvGrpSpPr>
        <p:grpSpPr>
          <a:xfrm>
            <a:off x="7711379" y="0"/>
            <a:ext cx="1432621" cy="1074466"/>
            <a:chOff x="7512957" y="344670"/>
            <a:chExt cx="1432621" cy="1074466"/>
          </a:xfrm>
        </p:grpSpPr>
        <p:pic>
          <p:nvPicPr>
            <p:cNvPr id="4" name="Picture 3" descr="http://www.quran-o-sunnat.com/wp-content/uploads/2015/08/Read-holy-Quran.jpg"/>
            <p:cNvPicPr>
              <a:picLocks noChangeAspect="1" noChangeArrowheads="1"/>
            </p:cNvPicPr>
            <p:nvPr/>
          </p:nvPicPr>
          <p:blipFill>
            <a:blip r:embed="rId3" cstate="print">
              <a:duotone>
                <a:schemeClr val="bg2">
                  <a:shade val="45000"/>
                  <a:satMod val="135000"/>
                </a:schemeClr>
                <a:prstClr val="white"/>
              </a:duotone>
            </a:blip>
            <a:srcRect/>
            <a:stretch>
              <a:fillRect/>
            </a:stretch>
          </p:blipFill>
          <p:spPr bwMode="auto">
            <a:xfrm>
              <a:off x="7512957" y="344670"/>
              <a:ext cx="1432621" cy="1074466"/>
            </a:xfrm>
            <a:prstGeom prst="ellipse">
              <a:avLst/>
            </a:prstGeom>
            <a:ln>
              <a:noFill/>
            </a:ln>
            <a:effectLst>
              <a:softEdge rad="112500"/>
            </a:effectLst>
          </p:spPr>
        </p:pic>
        <p:sp>
          <p:nvSpPr>
            <p:cNvPr id="5" name="Rectangle 4"/>
            <p:cNvSpPr/>
            <p:nvPr/>
          </p:nvSpPr>
          <p:spPr>
            <a:xfrm>
              <a:off x="7740352" y="476672"/>
              <a:ext cx="936104" cy="707886"/>
            </a:xfrm>
            <a:prstGeom prst="rect">
              <a:avLst/>
            </a:prstGeom>
            <a:noFill/>
          </p:spPr>
          <p:txBody>
            <a:bodyPr wrap="square" lIns="91440" tIns="45720" rIns="91440" bIns="45720">
              <a:spAutoFit/>
            </a:bodyPr>
            <a:lstStyle/>
            <a:p>
              <a:pPr algn="ctr"/>
              <a:r>
                <a:rPr lang="en-US" sz="4000" b="1" dirty="0">
                  <a:ln w="10541" cmpd="sng">
                    <a:solidFill>
                      <a:schemeClr val="tx1">
                        <a:lumMod val="85000"/>
                        <a:lumOff val="15000"/>
                      </a:schemeClr>
                    </a:solidFill>
                    <a:prstDash val="solid"/>
                  </a:ln>
                  <a:gradFill flip="none" rotWithShape="1">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16200000" scaled="1"/>
                    <a:tileRect/>
                  </a:gradFill>
                  <a:latin typeface="Apple Chancery" pitchFamily="66" charset="0"/>
                </a:rPr>
                <a:t>QA</a:t>
              </a:r>
            </a:p>
          </p:txBody>
        </p:sp>
      </p:grpSp>
      <p:sp>
        <p:nvSpPr>
          <p:cNvPr id="6" name="Title 1"/>
          <p:cNvSpPr txBox="1">
            <a:spLocks/>
          </p:cNvSpPr>
          <p:nvPr/>
        </p:nvSpPr>
        <p:spPr>
          <a:xfrm>
            <a:off x="457200" y="-27384"/>
            <a:ext cx="8229600" cy="994122"/>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1" i="0" u="sng" strike="noStrike" kern="1200" cap="none" spc="0" normalizeH="0" baseline="0" noProof="0" dirty="0">
                <a:ln>
                  <a:noFill/>
                </a:ln>
                <a:solidFill>
                  <a:schemeClr val="tx1"/>
                </a:solidFill>
                <a:effectLst/>
                <a:uLnTx/>
                <a:uFillTx/>
                <a:latin typeface="+mj-lt"/>
                <a:ea typeface="+mj-ea"/>
                <a:cs typeface="+mj-cs"/>
              </a:rPr>
              <a:t>Studying </a:t>
            </a:r>
            <a:r>
              <a:rPr kumimoji="0" lang="en-GB" sz="4400" b="1" i="0" u="sng" strike="noStrike" kern="1200" cap="none" spc="0" normalizeH="0" baseline="0" noProof="0" dirty="0" smtClean="0">
                <a:ln>
                  <a:noFill/>
                </a:ln>
                <a:solidFill>
                  <a:schemeClr val="tx1"/>
                </a:solidFill>
                <a:effectLst/>
                <a:uLnTx/>
                <a:uFillTx/>
                <a:latin typeface="+mj-lt"/>
                <a:ea typeface="+mj-ea"/>
                <a:cs typeface="+mj-cs"/>
              </a:rPr>
              <a:t>Verses </a:t>
            </a:r>
            <a:r>
              <a:rPr lang="en-GB" sz="4400" b="1" u="sng" dirty="0" smtClean="0">
                <a:latin typeface="+mj-lt"/>
                <a:ea typeface="+mj-ea"/>
                <a:cs typeface="+mj-cs"/>
              </a:rPr>
              <a:t>58</a:t>
            </a:r>
            <a:r>
              <a:rPr kumimoji="0" lang="en-GB" sz="4400" b="1" i="0" u="sng" strike="noStrike" kern="1200" cap="none" spc="0" normalizeH="0" baseline="0" noProof="0" dirty="0" smtClean="0">
                <a:ln>
                  <a:noFill/>
                </a:ln>
                <a:solidFill>
                  <a:schemeClr val="tx1"/>
                </a:solidFill>
                <a:effectLst/>
                <a:uLnTx/>
                <a:uFillTx/>
                <a:latin typeface="+mj-lt"/>
                <a:ea typeface="+mj-ea"/>
                <a:cs typeface="+mj-cs"/>
              </a:rPr>
              <a:t> - </a:t>
            </a:r>
            <a:r>
              <a:rPr lang="en-GB" sz="4400" b="1" u="sng" noProof="0" dirty="0" smtClean="0">
                <a:latin typeface="+mj-lt"/>
                <a:ea typeface="+mj-ea"/>
                <a:cs typeface="+mj-cs"/>
              </a:rPr>
              <a:t>62</a:t>
            </a:r>
            <a:endParaRPr kumimoji="0" lang="en-GB" sz="4400" b="1" i="0" u="sng" strike="noStrike" kern="1200" cap="none" spc="0" normalizeH="0" baseline="0" noProof="0" dirty="0">
              <a:ln>
                <a:noFill/>
              </a:ln>
              <a:solidFill>
                <a:schemeClr val="tx1"/>
              </a:solidFill>
              <a:effectLst/>
              <a:uLnTx/>
              <a:uFillTx/>
              <a:latin typeface="+mj-lt"/>
              <a:ea typeface="+mj-ea"/>
              <a:cs typeface="+mj-cs"/>
            </a:endParaRPr>
          </a:p>
        </p:txBody>
      </p:sp>
      <p:sp>
        <p:nvSpPr>
          <p:cNvPr id="7" name="Rectangle 6"/>
          <p:cNvSpPr/>
          <p:nvPr/>
        </p:nvSpPr>
        <p:spPr>
          <a:xfrm>
            <a:off x="179512" y="404664"/>
            <a:ext cx="8424936" cy="584775"/>
          </a:xfrm>
          <a:prstGeom prst="rect">
            <a:avLst/>
          </a:prstGeom>
        </p:spPr>
        <p:txBody>
          <a:bodyPr wrap="square">
            <a:spAutoFit/>
          </a:bodyPr>
          <a:lstStyle/>
          <a:p>
            <a:pPr marL="0" lvl="2"/>
            <a:r>
              <a:rPr lang="en-GB" sz="3200" b="1" u="sng" dirty="0"/>
              <a:t>Vs </a:t>
            </a:r>
            <a:r>
              <a:rPr lang="en-GB" sz="3200" b="1" u="sng" dirty="0" smtClean="0"/>
              <a:t>60-62: </a:t>
            </a:r>
            <a:endParaRPr lang="en-GB" sz="3200" b="1" u="sng" dirty="0"/>
          </a:p>
        </p:txBody>
      </p:sp>
      <p:sp>
        <p:nvSpPr>
          <p:cNvPr id="17" name="Rectangle 16"/>
          <p:cNvSpPr/>
          <p:nvPr/>
        </p:nvSpPr>
        <p:spPr>
          <a:xfrm>
            <a:off x="107504" y="908720"/>
            <a:ext cx="8784976" cy="5244513"/>
          </a:xfrm>
          <a:prstGeom prst="rect">
            <a:avLst/>
          </a:prstGeom>
        </p:spPr>
        <p:txBody>
          <a:bodyPr wrap="square">
            <a:spAutoFit/>
          </a:bodyPr>
          <a:lstStyle/>
          <a:p>
            <a:pPr marL="0" lvl="2">
              <a:lnSpc>
                <a:spcPct val="120000"/>
              </a:lnSpc>
              <a:spcAft>
                <a:spcPts val="1200"/>
              </a:spcAft>
              <a:buFont typeface="Arial" pitchFamily="34" charset="0"/>
              <a:buChar char="•"/>
            </a:pPr>
            <a:r>
              <a:rPr lang="en-GB" sz="3000" dirty="0"/>
              <a:t> </a:t>
            </a:r>
            <a:r>
              <a:rPr lang="en-US" sz="2800" dirty="0" smtClean="0"/>
              <a:t>He told them to bring him the next time they come to purchase food – reminding them how                                            generous he had been towards them as a                                      host as well as trading with them so fairly</a:t>
            </a:r>
          </a:p>
          <a:p>
            <a:pPr marL="0" lvl="2">
              <a:lnSpc>
                <a:spcPct val="120000"/>
              </a:lnSpc>
              <a:spcAft>
                <a:spcPts val="1200"/>
              </a:spcAft>
              <a:buFont typeface="Arial" pitchFamily="34" charset="0"/>
              <a:buChar char="•"/>
            </a:pPr>
            <a:r>
              <a:rPr lang="en-US" sz="2800" dirty="0" smtClean="0"/>
              <a:t> He ensured his brothers would return with                        </a:t>
            </a:r>
            <a:r>
              <a:rPr lang="en-US" sz="2800" dirty="0" err="1" smtClean="0"/>
              <a:t>Benyameen</a:t>
            </a:r>
            <a:r>
              <a:rPr lang="en-US" sz="2800" dirty="0" smtClean="0"/>
              <a:t> in two ways:</a:t>
            </a:r>
          </a:p>
          <a:p>
            <a:pPr marL="971550" lvl="3" indent="-514350">
              <a:lnSpc>
                <a:spcPct val="120000"/>
              </a:lnSpc>
              <a:spcAft>
                <a:spcPts val="1200"/>
              </a:spcAft>
              <a:buFont typeface="+mj-lt"/>
              <a:buAutoNum type="arabicPeriod"/>
            </a:pPr>
            <a:r>
              <a:rPr lang="en-US" sz="2800" dirty="0" smtClean="0"/>
              <a:t>Giving them an ultimatum (bring him or no trade)</a:t>
            </a:r>
          </a:p>
          <a:p>
            <a:pPr marL="971550" lvl="3" indent="-514350">
              <a:lnSpc>
                <a:spcPct val="120000"/>
              </a:lnSpc>
              <a:spcAft>
                <a:spcPts val="1200"/>
              </a:spcAft>
              <a:buFont typeface="+mj-lt"/>
              <a:buAutoNum type="arabicPeriod"/>
            </a:pPr>
            <a:r>
              <a:rPr lang="en-US" sz="2800" dirty="0" smtClean="0"/>
              <a:t>Asking his servants to secretly return their good they had brought to exchange for food</a:t>
            </a:r>
          </a:p>
        </p:txBody>
      </p:sp>
      <p:sp>
        <p:nvSpPr>
          <p:cNvPr id="10" name="Rectangle 9"/>
          <p:cNvSpPr/>
          <p:nvPr/>
        </p:nvSpPr>
        <p:spPr>
          <a:xfrm>
            <a:off x="395536" y="6053807"/>
            <a:ext cx="7992888" cy="615553"/>
          </a:xfrm>
          <a:prstGeom prst="rect">
            <a:avLst/>
          </a:prstGeom>
          <a:noFill/>
        </p:spPr>
        <p:txBody>
          <a:bodyPr wrap="square" lIns="91440" tIns="45720" rIns="91440" bIns="45720">
            <a:spAutoFit/>
          </a:bodyPr>
          <a:lstStyle/>
          <a:p>
            <a:pPr algn="ctr"/>
            <a:r>
              <a:rPr lang="en-US" sz="3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Why did he not reveal his identity?</a:t>
            </a:r>
            <a:endParaRPr lang="en-US" sz="3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11" name="Picture 2" descr="Related image"/>
          <p:cNvPicPr>
            <a:picLocks noChangeAspect="1" noChangeArrowheads="1"/>
          </p:cNvPicPr>
          <p:nvPr/>
        </p:nvPicPr>
        <p:blipFill>
          <a:blip r:embed="rId4" cstate="print"/>
          <a:srcRect/>
          <a:stretch>
            <a:fillRect/>
          </a:stretch>
        </p:blipFill>
        <p:spPr bwMode="auto">
          <a:xfrm>
            <a:off x="6662758" y="1484784"/>
            <a:ext cx="2157714" cy="265975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wipe(left)">
                                      <p:cBhvr>
                                        <p:cTn id="7" dur="500"/>
                                        <p:tgtEl>
                                          <p:spTgt spid="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
                                            <p:txEl>
                                              <p:pRg st="1" end="1"/>
                                            </p:txEl>
                                          </p:spTgt>
                                        </p:tgtEl>
                                        <p:attrNameLst>
                                          <p:attrName>style.visibility</p:attrName>
                                        </p:attrNameLst>
                                      </p:cBhvr>
                                      <p:to>
                                        <p:strVal val="visible"/>
                                      </p:to>
                                    </p:set>
                                    <p:animEffect transition="in" filter="wipe(left)">
                                      <p:cBhvr>
                                        <p:cTn id="12" dur="500"/>
                                        <p:tgtEl>
                                          <p:spTgt spid="1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
                                            <p:txEl>
                                              <p:pRg st="2" end="2"/>
                                            </p:txEl>
                                          </p:spTgt>
                                        </p:tgtEl>
                                        <p:attrNameLst>
                                          <p:attrName>style.visibility</p:attrName>
                                        </p:attrNameLst>
                                      </p:cBhvr>
                                      <p:to>
                                        <p:strVal val="visible"/>
                                      </p:to>
                                    </p:set>
                                    <p:animEffect transition="in" filter="wipe(left)">
                                      <p:cBhvr>
                                        <p:cTn id="17" dur="500"/>
                                        <p:tgtEl>
                                          <p:spTgt spid="1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
                                            <p:txEl>
                                              <p:pRg st="3" end="3"/>
                                            </p:txEl>
                                          </p:spTgt>
                                        </p:tgtEl>
                                        <p:attrNameLst>
                                          <p:attrName>style.visibility</p:attrName>
                                        </p:attrNameLst>
                                      </p:cBhvr>
                                      <p:to>
                                        <p:strVal val="visible"/>
                                      </p:to>
                                    </p:set>
                                    <p:animEffect transition="in" filter="wipe(left)">
                                      <p:cBhvr>
                                        <p:cTn id="22" dur="500"/>
                                        <p:tgtEl>
                                          <p:spTgt spid="1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290">
                                          <p:stCondLst>
                                            <p:cond delay="0"/>
                                          </p:stCondLst>
                                        </p:cTn>
                                        <p:tgtEl>
                                          <p:spTgt spid="10"/>
                                        </p:tgtEl>
                                      </p:cBhvr>
                                    </p:animEffect>
                                    <p:anim calcmode="lin" valueType="num">
                                      <p:cBhvr>
                                        <p:cTn id="28" dur="911"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29" dur="332"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30" dur="332" tmFilter="0, 0; 0.125,0.2665; 0.25,0.4; 0.375,0.465; 0.5,0.5;  0.625,0.535; 0.75,0.6; 0.875,0.7335; 1,1">
                                          <p:stCondLst>
                                            <p:cond delay="332"/>
                                          </p:stCondLst>
                                        </p:cTn>
                                        <p:tgtEl>
                                          <p:spTgt spid="10"/>
                                        </p:tgtEl>
                                        <p:attrNameLst>
                                          <p:attrName>ppt_y</p:attrName>
                                        </p:attrNameLst>
                                      </p:cBhvr>
                                      <p:tavLst>
                                        <p:tav tm="0" fmla="#ppt_y-sin(pi*$)/9">
                                          <p:val>
                                            <p:fltVal val="0"/>
                                          </p:val>
                                        </p:tav>
                                        <p:tav tm="100000">
                                          <p:val>
                                            <p:fltVal val="1"/>
                                          </p:val>
                                        </p:tav>
                                      </p:tavLst>
                                    </p:anim>
                                    <p:anim calcmode="lin" valueType="num">
                                      <p:cBhvr>
                                        <p:cTn id="31" dur="166" tmFilter="0, 0; 0.125,0.2665; 0.25,0.4; 0.375,0.465; 0.5,0.5;  0.625,0.535; 0.75,0.6; 0.875,0.7335; 1,1">
                                          <p:stCondLst>
                                            <p:cond delay="662"/>
                                          </p:stCondLst>
                                        </p:cTn>
                                        <p:tgtEl>
                                          <p:spTgt spid="10"/>
                                        </p:tgtEl>
                                        <p:attrNameLst>
                                          <p:attrName>ppt_y</p:attrName>
                                        </p:attrNameLst>
                                      </p:cBhvr>
                                      <p:tavLst>
                                        <p:tav tm="0" fmla="#ppt_y-sin(pi*$)/27">
                                          <p:val>
                                            <p:fltVal val="0"/>
                                          </p:val>
                                        </p:tav>
                                        <p:tav tm="100000">
                                          <p:val>
                                            <p:fltVal val="1"/>
                                          </p:val>
                                        </p:tav>
                                      </p:tavLst>
                                    </p:anim>
                                    <p:anim calcmode="lin" valueType="num">
                                      <p:cBhvr>
                                        <p:cTn id="32" dur="82" tmFilter="0, 0; 0.125,0.2665; 0.25,0.4; 0.375,0.465; 0.5,0.5;  0.625,0.535; 0.75,0.6; 0.875,0.7335; 1,1">
                                          <p:stCondLst>
                                            <p:cond delay="828"/>
                                          </p:stCondLst>
                                        </p:cTn>
                                        <p:tgtEl>
                                          <p:spTgt spid="10"/>
                                        </p:tgtEl>
                                        <p:attrNameLst>
                                          <p:attrName>ppt_y</p:attrName>
                                        </p:attrNameLst>
                                      </p:cBhvr>
                                      <p:tavLst>
                                        <p:tav tm="0" fmla="#ppt_y-sin(pi*$)/81">
                                          <p:val>
                                            <p:fltVal val="0"/>
                                          </p:val>
                                        </p:tav>
                                        <p:tav tm="100000">
                                          <p:val>
                                            <p:fltVal val="1"/>
                                          </p:val>
                                        </p:tav>
                                      </p:tavLst>
                                    </p:anim>
                                    <p:animScale>
                                      <p:cBhvr>
                                        <p:cTn id="33" dur="13">
                                          <p:stCondLst>
                                            <p:cond delay="325"/>
                                          </p:stCondLst>
                                        </p:cTn>
                                        <p:tgtEl>
                                          <p:spTgt spid="10"/>
                                        </p:tgtEl>
                                      </p:cBhvr>
                                      <p:to x="100000" y="60000"/>
                                    </p:animScale>
                                    <p:animScale>
                                      <p:cBhvr>
                                        <p:cTn id="34" dur="83" decel="50000">
                                          <p:stCondLst>
                                            <p:cond delay="338"/>
                                          </p:stCondLst>
                                        </p:cTn>
                                        <p:tgtEl>
                                          <p:spTgt spid="10"/>
                                        </p:tgtEl>
                                      </p:cBhvr>
                                      <p:to x="100000" y="100000"/>
                                    </p:animScale>
                                    <p:animScale>
                                      <p:cBhvr>
                                        <p:cTn id="35" dur="13">
                                          <p:stCondLst>
                                            <p:cond delay="656"/>
                                          </p:stCondLst>
                                        </p:cTn>
                                        <p:tgtEl>
                                          <p:spTgt spid="10"/>
                                        </p:tgtEl>
                                      </p:cBhvr>
                                      <p:to x="100000" y="80000"/>
                                    </p:animScale>
                                    <p:animScale>
                                      <p:cBhvr>
                                        <p:cTn id="36" dur="83" decel="50000">
                                          <p:stCondLst>
                                            <p:cond delay="669"/>
                                          </p:stCondLst>
                                        </p:cTn>
                                        <p:tgtEl>
                                          <p:spTgt spid="10"/>
                                        </p:tgtEl>
                                      </p:cBhvr>
                                      <p:to x="100000" y="100000"/>
                                    </p:animScale>
                                    <p:animScale>
                                      <p:cBhvr>
                                        <p:cTn id="37" dur="13">
                                          <p:stCondLst>
                                            <p:cond delay="821"/>
                                          </p:stCondLst>
                                        </p:cTn>
                                        <p:tgtEl>
                                          <p:spTgt spid="10"/>
                                        </p:tgtEl>
                                      </p:cBhvr>
                                      <p:to x="100000" y="90000"/>
                                    </p:animScale>
                                    <p:animScale>
                                      <p:cBhvr>
                                        <p:cTn id="38" dur="83" decel="50000">
                                          <p:stCondLst>
                                            <p:cond delay="834"/>
                                          </p:stCondLst>
                                        </p:cTn>
                                        <p:tgtEl>
                                          <p:spTgt spid="10"/>
                                        </p:tgtEl>
                                      </p:cBhvr>
                                      <p:to x="100000" y="100000"/>
                                    </p:animScale>
                                    <p:animScale>
                                      <p:cBhvr>
                                        <p:cTn id="39" dur="13">
                                          <p:stCondLst>
                                            <p:cond delay="904"/>
                                          </p:stCondLst>
                                        </p:cTn>
                                        <p:tgtEl>
                                          <p:spTgt spid="10"/>
                                        </p:tgtEl>
                                      </p:cBhvr>
                                      <p:to x="100000" y="95000"/>
                                    </p:animScale>
                                    <p:animScale>
                                      <p:cBhvr>
                                        <p:cTn id="40" dur="83" decel="50000">
                                          <p:stCondLst>
                                            <p:cond delay="917"/>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bldLvl="5"/>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grpSp>
        <p:nvGrpSpPr>
          <p:cNvPr id="2" name="Group 2"/>
          <p:cNvGrpSpPr/>
          <p:nvPr/>
        </p:nvGrpSpPr>
        <p:grpSpPr>
          <a:xfrm>
            <a:off x="7711379" y="0"/>
            <a:ext cx="1432621" cy="1074466"/>
            <a:chOff x="7512957" y="344670"/>
            <a:chExt cx="1432621" cy="1074466"/>
          </a:xfrm>
        </p:grpSpPr>
        <p:pic>
          <p:nvPicPr>
            <p:cNvPr id="4" name="Picture 3" descr="http://www.quran-o-sunnat.com/wp-content/uploads/2015/08/Read-holy-Quran.jpg"/>
            <p:cNvPicPr>
              <a:picLocks noChangeAspect="1" noChangeArrowheads="1"/>
            </p:cNvPicPr>
            <p:nvPr/>
          </p:nvPicPr>
          <p:blipFill>
            <a:blip r:embed="rId3" cstate="print">
              <a:duotone>
                <a:schemeClr val="bg2">
                  <a:shade val="45000"/>
                  <a:satMod val="135000"/>
                </a:schemeClr>
                <a:prstClr val="white"/>
              </a:duotone>
            </a:blip>
            <a:srcRect/>
            <a:stretch>
              <a:fillRect/>
            </a:stretch>
          </p:blipFill>
          <p:spPr bwMode="auto">
            <a:xfrm>
              <a:off x="7512957" y="344670"/>
              <a:ext cx="1432621" cy="1074466"/>
            </a:xfrm>
            <a:prstGeom prst="ellipse">
              <a:avLst/>
            </a:prstGeom>
            <a:ln>
              <a:noFill/>
            </a:ln>
            <a:effectLst>
              <a:softEdge rad="112500"/>
            </a:effectLst>
          </p:spPr>
        </p:pic>
        <p:sp>
          <p:nvSpPr>
            <p:cNvPr id="5" name="Rectangle 4"/>
            <p:cNvSpPr/>
            <p:nvPr/>
          </p:nvSpPr>
          <p:spPr>
            <a:xfrm>
              <a:off x="7740352" y="476672"/>
              <a:ext cx="936104" cy="707886"/>
            </a:xfrm>
            <a:prstGeom prst="rect">
              <a:avLst/>
            </a:prstGeom>
            <a:noFill/>
          </p:spPr>
          <p:txBody>
            <a:bodyPr wrap="square" lIns="91440" tIns="45720" rIns="91440" bIns="45720">
              <a:spAutoFit/>
            </a:bodyPr>
            <a:lstStyle/>
            <a:p>
              <a:pPr algn="ctr"/>
              <a:r>
                <a:rPr lang="en-US" sz="4000" b="1" dirty="0">
                  <a:ln w="10541" cmpd="sng">
                    <a:solidFill>
                      <a:schemeClr val="tx1">
                        <a:lumMod val="85000"/>
                        <a:lumOff val="15000"/>
                      </a:schemeClr>
                    </a:solidFill>
                    <a:prstDash val="solid"/>
                  </a:ln>
                  <a:gradFill flip="none" rotWithShape="1">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16200000" scaled="1"/>
                    <a:tileRect/>
                  </a:gradFill>
                  <a:latin typeface="Apple Chancery" pitchFamily="66" charset="0"/>
                </a:rPr>
                <a:t>QA</a:t>
              </a:r>
            </a:p>
          </p:txBody>
        </p:sp>
      </p:grpSp>
      <p:sp>
        <p:nvSpPr>
          <p:cNvPr id="6" name="Title 1"/>
          <p:cNvSpPr txBox="1">
            <a:spLocks/>
          </p:cNvSpPr>
          <p:nvPr/>
        </p:nvSpPr>
        <p:spPr>
          <a:xfrm>
            <a:off x="457200" y="-27384"/>
            <a:ext cx="8229600" cy="994122"/>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1" i="0" u="sng" strike="noStrike" kern="1200" cap="none" spc="0" normalizeH="0" baseline="0" noProof="0" dirty="0">
                <a:ln>
                  <a:noFill/>
                </a:ln>
                <a:solidFill>
                  <a:schemeClr val="tx1"/>
                </a:solidFill>
                <a:effectLst/>
                <a:uLnTx/>
                <a:uFillTx/>
                <a:latin typeface="+mj-lt"/>
                <a:ea typeface="+mj-ea"/>
                <a:cs typeface="+mj-cs"/>
              </a:rPr>
              <a:t>Plenary</a:t>
            </a:r>
          </a:p>
        </p:txBody>
      </p:sp>
      <p:sp>
        <p:nvSpPr>
          <p:cNvPr id="7" name="Rectangle 6"/>
          <p:cNvSpPr/>
          <p:nvPr/>
        </p:nvSpPr>
        <p:spPr>
          <a:xfrm>
            <a:off x="3131840" y="692696"/>
            <a:ext cx="5940152" cy="2462213"/>
          </a:xfrm>
          <a:prstGeom prst="rect">
            <a:avLst/>
          </a:prstGeom>
        </p:spPr>
        <p:txBody>
          <a:bodyPr wrap="square">
            <a:spAutoFit/>
          </a:bodyPr>
          <a:lstStyle/>
          <a:p>
            <a:pPr marL="0" lvl="2"/>
            <a:r>
              <a:rPr lang="en-GB" sz="3200" b="1" i="1" dirty="0" smtClean="0"/>
              <a:t>Group work:</a:t>
            </a:r>
          </a:p>
          <a:p>
            <a:pPr marL="0" lvl="2">
              <a:spcAft>
                <a:spcPts val="1200"/>
              </a:spcAft>
              <a:buFontTx/>
              <a:buChar char="-"/>
            </a:pPr>
            <a:r>
              <a:rPr lang="en-GB" sz="2800" dirty="0" smtClean="0"/>
              <a:t>  Why do you think Prophet Yusuf (as) wanted to see his brother </a:t>
            </a:r>
            <a:r>
              <a:rPr lang="en-GB" sz="2800" dirty="0" err="1" smtClean="0"/>
              <a:t>Benyameen</a:t>
            </a:r>
            <a:r>
              <a:rPr lang="en-GB" sz="2800" dirty="0" smtClean="0"/>
              <a:t>?</a:t>
            </a:r>
          </a:p>
          <a:p>
            <a:pPr marL="0" lvl="2">
              <a:spcAft>
                <a:spcPts val="1200"/>
              </a:spcAft>
              <a:buFontTx/>
              <a:buChar char="-"/>
            </a:pPr>
            <a:r>
              <a:rPr lang="en-GB" sz="2800" dirty="0" smtClean="0"/>
              <a:t> What traits did he display towards his brothers and why is that important?</a:t>
            </a:r>
          </a:p>
        </p:txBody>
      </p:sp>
      <p:pic>
        <p:nvPicPr>
          <p:cNvPr id="30722" name="Picture 2" descr="http://geminilifeinfashion.myblog.arts.ac.uk/files/2014/02/group.png"/>
          <p:cNvPicPr>
            <a:picLocks noChangeAspect="1" noChangeArrowheads="1"/>
          </p:cNvPicPr>
          <p:nvPr/>
        </p:nvPicPr>
        <p:blipFill>
          <a:blip r:embed="rId4" cstate="print"/>
          <a:srcRect/>
          <a:stretch>
            <a:fillRect/>
          </a:stretch>
        </p:blipFill>
        <p:spPr bwMode="auto">
          <a:xfrm>
            <a:off x="0" y="404664"/>
            <a:ext cx="3292577" cy="2749302"/>
          </a:xfrm>
          <a:prstGeom prst="rect">
            <a:avLst/>
          </a:prstGeom>
          <a:noFill/>
        </p:spPr>
      </p:pic>
      <p:sp>
        <p:nvSpPr>
          <p:cNvPr id="9" name="Rectangle 8"/>
          <p:cNvSpPr/>
          <p:nvPr/>
        </p:nvSpPr>
        <p:spPr>
          <a:xfrm>
            <a:off x="251520" y="3276273"/>
            <a:ext cx="8208912" cy="584775"/>
          </a:xfrm>
          <a:prstGeom prst="rect">
            <a:avLst/>
          </a:prstGeom>
        </p:spPr>
        <p:txBody>
          <a:bodyPr wrap="square">
            <a:spAutoFit/>
          </a:bodyPr>
          <a:lstStyle/>
          <a:p>
            <a:pPr marL="0" lvl="2"/>
            <a:r>
              <a:rPr lang="en-GB" sz="3200" b="1" i="1" dirty="0"/>
              <a:t>Thinking points:</a:t>
            </a:r>
          </a:p>
        </p:txBody>
      </p:sp>
      <p:sp>
        <p:nvSpPr>
          <p:cNvPr id="11" name="Rectangle 10"/>
          <p:cNvSpPr/>
          <p:nvPr/>
        </p:nvSpPr>
        <p:spPr>
          <a:xfrm rot="150249">
            <a:off x="3854565" y="3738737"/>
            <a:ext cx="4902817" cy="707886"/>
          </a:xfrm>
          <a:prstGeom prst="rect">
            <a:avLst/>
          </a:prstGeom>
          <a:noFill/>
        </p:spPr>
        <p:txBody>
          <a:bodyPr wrap="none" lIns="91440" tIns="45720" rIns="91440" bIns="45720">
            <a:spAutoFit/>
          </a:bodyPr>
          <a:lstStyle/>
          <a:p>
            <a:pPr algn="ct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How are they related?</a:t>
            </a:r>
            <a:endParaRPr lang="en-US" sz="4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0" name="Rectangle 9"/>
          <p:cNvSpPr/>
          <p:nvPr/>
        </p:nvSpPr>
        <p:spPr>
          <a:xfrm rot="21187994">
            <a:off x="175964" y="4920331"/>
            <a:ext cx="8162619" cy="1323439"/>
          </a:xfrm>
          <a:prstGeom prst="rect">
            <a:avLst/>
          </a:prstGeom>
          <a:noFill/>
        </p:spPr>
        <p:txBody>
          <a:bodyPr wrap="none" lIns="91440" tIns="45720" rIns="91440" bIns="45720">
            <a:spAutoFit/>
          </a:bodyPr>
          <a:lstStyle/>
          <a:p>
            <a:pPr algn="ct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How should one behave in a position </a:t>
            </a:r>
          </a:p>
          <a:p>
            <a:pPr algn="ct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of power and authority?</a:t>
            </a:r>
            <a:endParaRPr lang="en-U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5"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2000"/>
                                        <p:tgtEl>
                                          <p:spTgt spid="11"/>
                                        </p:tgtEl>
                                      </p:cBhvr>
                                    </p:animEffect>
                                    <p:anim calcmode="lin" valueType="num">
                                      <p:cBhvr>
                                        <p:cTn id="23" dur="2000" fill="hold"/>
                                        <p:tgtEl>
                                          <p:spTgt spid="11"/>
                                        </p:tgtEl>
                                        <p:attrNameLst>
                                          <p:attrName>style.rotation</p:attrName>
                                        </p:attrNameLst>
                                      </p:cBhvr>
                                      <p:tavLst>
                                        <p:tav tm="0">
                                          <p:val>
                                            <p:fltVal val="720"/>
                                          </p:val>
                                        </p:tav>
                                        <p:tav tm="100000">
                                          <p:val>
                                            <p:fltVal val="0"/>
                                          </p:val>
                                        </p:tav>
                                      </p:tavLst>
                                    </p:anim>
                                    <p:anim calcmode="lin" valueType="num">
                                      <p:cBhvr>
                                        <p:cTn id="24" dur="2000" fill="hold"/>
                                        <p:tgtEl>
                                          <p:spTgt spid="11"/>
                                        </p:tgtEl>
                                        <p:attrNameLst>
                                          <p:attrName>ppt_h</p:attrName>
                                        </p:attrNameLst>
                                      </p:cBhvr>
                                      <p:tavLst>
                                        <p:tav tm="0">
                                          <p:val>
                                            <p:fltVal val="0"/>
                                          </p:val>
                                        </p:tav>
                                        <p:tav tm="100000">
                                          <p:val>
                                            <p:strVal val="#ppt_h"/>
                                          </p:val>
                                        </p:tav>
                                      </p:tavLst>
                                    </p:anim>
                                    <p:anim calcmode="lin" valueType="num">
                                      <p:cBhvr>
                                        <p:cTn id="25" dur="2000" fill="hold"/>
                                        <p:tgtEl>
                                          <p:spTgt spid="11"/>
                                        </p:tgtEl>
                                        <p:attrNameLst>
                                          <p:attrName>ppt_w</p:attrName>
                                        </p:attrNameLst>
                                      </p:cBhvr>
                                      <p:tavLst>
                                        <p:tav tm="0">
                                          <p:val>
                                            <p:fltVal val="0"/>
                                          </p:val>
                                        </p:tav>
                                        <p:tav tm="100000">
                                          <p:val>
                                            <p:strVal val="#ppt_w"/>
                                          </p:val>
                                        </p:tav>
                                      </p:tavLst>
                                    </p:anim>
                                  </p:childTnLst>
                                </p:cTn>
                              </p:par>
                            </p:childTnLst>
                          </p:cTn>
                        </p:par>
                      </p:childTnLst>
                    </p:cTn>
                  </p:par>
                  <p:par>
                    <p:cTn id="26" fill="hold">
                      <p:stCondLst>
                        <p:cond delay="indefinite"/>
                      </p:stCondLst>
                      <p:childTnLst>
                        <p:par>
                          <p:cTn id="27" fill="hold">
                            <p:stCondLst>
                              <p:cond delay="0"/>
                            </p:stCondLst>
                            <p:childTnLst>
                              <p:par>
                                <p:cTn id="28" presetID="35"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2000"/>
                                        <p:tgtEl>
                                          <p:spTgt spid="10"/>
                                        </p:tgtEl>
                                      </p:cBhvr>
                                    </p:animEffect>
                                    <p:anim calcmode="lin" valueType="num">
                                      <p:cBhvr>
                                        <p:cTn id="31" dur="2000" fill="hold"/>
                                        <p:tgtEl>
                                          <p:spTgt spid="10"/>
                                        </p:tgtEl>
                                        <p:attrNameLst>
                                          <p:attrName>style.rotation</p:attrName>
                                        </p:attrNameLst>
                                      </p:cBhvr>
                                      <p:tavLst>
                                        <p:tav tm="0">
                                          <p:val>
                                            <p:fltVal val="720"/>
                                          </p:val>
                                        </p:tav>
                                        <p:tav tm="100000">
                                          <p:val>
                                            <p:fltVal val="0"/>
                                          </p:val>
                                        </p:tav>
                                      </p:tavLst>
                                    </p:anim>
                                    <p:anim calcmode="lin" valueType="num">
                                      <p:cBhvr>
                                        <p:cTn id="32" dur="2000" fill="hold"/>
                                        <p:tgtEl>
                                          <p:spTgt spid="10"/>
                                        </p:tgtEl>
                                        <p:attrNameLst>
                                          <p:attrName>ppt_h</p:attrName>
                                        </p:attrNameLst>
                                      </p:cBhvr>
                                      <p:tavLst>
                                        <p:tav tm="0">
                                          <p:val>
                                            <p:fltVal val="0"/>
                                          </p:val>
                                        </p:tav>
                                        <p:tav tm="100000">
                                          <p:val>
                                            <p:strVal val="#ppt_h"/>
                                          </p:val>
                                        </p:tav>
                                      </p:tavLst>
                                    </p:anim>
                                    <p:anim calcmode="lin" valueType="num">
                                      <p:cBhvr>
                                        <p:cTn id="33" dur="2000" fill="hold"/>
                                        <p:tgtEl>
                                          <p:spTgt spid="1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5"/>
      <p:bldP spid="11" grpId="0"/>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37338</TotalTime>
  <Words>729</Words>
  <Application>Microsoft Office PowerPoint</Application>
  <PresentationFormat>On-screen Show (4:3)</PresentationFormat>
  <Paragraphs>83</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Taskeen Zahra Jaffer</dc:creator>
  <cp:lastModifiedBy>Taskeen Zahra Jaffer</cp:lastModifiedBy>
  <cp:revision>386</cp:revision>
  <dcterms:created xsi:type="dcterms:W3CDTF">2016-11-17T21:46:31Z</dcterms:created>
  <dcterms:modified xsi:type="dcterms:W3CDTF">2017-08-31T16:07:50Z</dcterms:modified>
</cp:coreProperties>
</file>