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9ADE4-A6C0-42BB-9347-DE456A7C38A5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043FE-F64E-49F2-92C8-16C1B7DAB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40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8B5760-02EA-4B69-94D2-B6514C8B49B2}" type="slidenum">
              <a:rPr lang="en-GB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</a:t>
            </a:r>
            <a:r>
              <a:rPr lang="en-GB" baseline="0" dirty="0"/>
              <a:t> 4 – Surah </a:t>
            </a:r>
            <a:r>
              <a:rPr lang="en-GB" baseline="0" dirty="0" err="1"/>
              <a:t>Fathia</a:t>
            </a:r>
            <a:r>
              <a:rPr lang="en-GB" baseline="0" dirty="0"/>
              <a:t>, Surah </a:t>
            </a:r>
            <a:r>
              <a:rPr lang="en-GB" baseline="0" dirty="0" err="1"/>
              <a:t>Nuh</a:t>
            </a:r>
            <a:r>
              <a:rPr lang="en-GB" baseline="0" dirty="0"/>
              <a:t>, Surah </a:t>
            </a:r>
            <a:r>
              <a:rPr lang="en-GB" baseline="0" dirty="0" err="1"/>
              <a:t>Kausar</a:t>
            </a:r>
            <a:r>
              <a:rPr lang="en-GB" baseline="0" dirty="0"/>
              <a:t>, Surah </a:t>
            </a:r>
            <a:r>
              <a:rPr lang="en-GB" baseline="0" dirty="0" err="1"/>
              <a:t>Qadr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0230B-7E77-4772-A9A5-43E8F2DD8B6F}" type="slidenum">
              <a:rPr lang="en-GB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Today’s focus will be on </a:t>
            </a:r>
            <a:r>
              <a:rPr lang="en-GB" dirty="0" err="1"/>
              <a:t>imamat</a:t>
            </a:r>
            <a:r>
              <a:rPr lang="en-GB" dirty="0"/>
              <a:t>  and </a:t>
            </a:r>
            <a:r>
              <a:rPr lang="en-GB" dirty="0" err="1"/>
              <a:t>wilayah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043FE-F64E-49F2-92C8-16C1B7DABD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77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</a:t>
            </a:r>
            <a:r>
              <a:rPr lang="en-GB" baseline="0" dirty="0"/>
              <a:t> </a:t>
            </a:r>
            <a:r>
              <a:rPr lang="en-GB" baseline="0" dirty="0" err="1"/>
              <a:t>Mutashabih</a:t>
            </a:r>
            <a:r>
              <a:rPr lang="en-GB" baseline="0" dirty="0"/>
              <a:t> Verse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CB2E-FF68-4B46-82F0-9D2BA6348245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48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0230B-7E77-4772-A9A5-43E8F2DD8B6F}" type="slidenum">
              <a:rPr lang="en-GB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1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14400" lvl="1" indent="-457200" eaLnBrk="1" hangingPunct="1">
              <a:spcBef>
                <a:spcPct val="0"/>
              </a:spcBef>
              <a:buFont typeface="+mj-lt"/>
              <a:buNone/>
            </a:pPr>
            <a:endParaRPr lang="en-GB" altLang="en-US" dirty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6CADC6-CDE4-43F3-93A7-D2BD6D20ED0A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CE7D-F075-49A1-BEC5-2E55179D520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01C-580B-4140-BB09-6052DB187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3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CE7D-F075-49A1-BEC5-2E55179D520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01C-580B-4140-BB09-6052DB187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76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CE7D-F075-49A1-BEC5-2E55179D520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01C-580B-4140-BB09-6052DB187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1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CE7D-F075-49A1-BEC5-2E55179D520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01C-580B-4140-BB09-6052DB187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23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CE7D-F075-49A1-BEC5-2E55179D520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01C-580B-4140-BB09-6052DB187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05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CE7D-F075-49A1-BEC5-2E55179D520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01C-580B-4140-BB09-6052DB187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4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CE7D-F075-49A1-BEC5-2E55179D520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01C-580B-4140-BB09-6052DB187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6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CE7D-F075-49A1-BEC5-2E55179D520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01C-580B-4140-BB09-6052DB187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6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CE7D-F075-49A1-BEC5-2E55179D520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01C-580B-4140-BB09-6052DB187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2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CE7D-F075-49A1-BEC5-2E55179D520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01C-580B-4140-BB09-6052DB187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8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CE7D-F075-49A1-BEC5-2E55179D520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01C-580B-4140-BB09-6052DB187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5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CE7D-F075-49A1-BEC5-2E55179D520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B201C-580B-4140-BB09-6052DB187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16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5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1026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0541" cmpd="sng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pic>
        <p:nvPicPr>
          <p:cNvPr id="47106" name="Picture 2" descr="http://purifiedhousehold.com/wp-content/uploads/2015/10/Cap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558" y="1142578"/>
            <a:ext cx="7562850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3568" y="203156"/>
            <a:ext cx="741682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8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The </a:t>
            </a:r>
            <a:r>
              <a:rPr lang="en-GB" sz="4800" b="1" dirty="0" err="1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Ahlul</a:t>
            </a:r>
            <a:r>
              <a:rPr lang="en-GB" sz="48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 </a:t>
            </a:r>
            <a:r>
              <a:rPr lang="en-GB" sz="4800" b="1" dirty="0" err="1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Bayt</a:t>
            </a:r>
            <a:r>
              <a:rPr lang="en-GB" sz="48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 (as) </a:t>
            </a:r>
          </a:p>
          <a:p>
            <a:pPr>
              <a:defRPr/>
            </a:pPr>
            <a:r>
              <a:rPr lang="en-GB" sz="48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             in the Holy Qur`an </a:t>
            </a:r>
          </a:p>
        </p:txBody>
      </p:sp>
    </p:spTree>
    <p:extLst>
      <p:ext uri="{BB962C8B-B14F-4D97-AF65-F5344CB8AC3E}">
        <p14:creationId xmlns:p14="http://schemas.microsoft.com/office/powerpoint/2010/main" val="3605758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oup 2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0541" cmpd="sng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161795" name="Title 1"/>
          <p:cNvSpPr txBox="1">
            <a:spLocks/>
          </p:cNvSpPr>
          <p:nvPr/>
        </p:nvSpPr>
        <p:spPr bwMode="auto">
          <a:xfrm>
            <a:off x="4262043" y="279209"/>
            <a:ext cx="2503328" cy="877569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 u="sng" dirty="0">
                <a:solidFill>
                  <a:prstClr val="white"/>
                </a:solidFill>
              </a:rPr>
              <a:t>Plenary</a:t>
            </a:r>
          </a:p>
        </p:txBody>
      </p:sp>
      <p:pic>
        <p:nvPicPr>
          <p:cNvPr id="161797" name="Picture 2" descr="http://geminilifeinfashion.myblog.arts.ac.uk/files/2014/02/gro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792"/>
            <a:ext cx="2051720" cy="171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8" name="Rectangle 14"/>
          <p:cNvSpPr>
            <a:spLocks noChangeArrowheads="1"/>
          </p:cNvSpPr>
          <p:nvPr/>
        </p:nvSpPr>
        <p:spPr bwMode="auto">
          <a:xfrm>
            <a:off x="539552" y="2060848"/>
            <a:ext cx="8011648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algn="ctr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3200" b="1" i="1" dirty="0">
                <a:solidFill>
                  <a:prstClr val="white"/>
                </a:solidFill>
              </a:rPr>
              <a:t>Over the past two lessons we have been looking at the first few </a:t>
            </a:r>
            <a:r>
              <a:rPr lang="en-GB" altLang="en-US" sz="3200" b="1" i="1" dirty="0" err="1">
                <a:solidFill>
                  <a:prstClr val="white"/>
                </a:solidFill>
              </a:rPr>
              <a:t>ayats</a:t>
            </a:r>
            <a:r>
              <a:rPr lang="en-GB" altLang="en-US" sz="3200" b="1" i="1" dirty="0">
                <a:solidFill>
                  <a:prstClr val="white"/>
                </a:solidFill>
              </a:rPr>
              <a:t> of Surah </a:t>
            </a:r>
            <a:r>
              <a:rPr lang="en-GB" altLang="en-US" sz="3200" b="1" i="1" dirty="0" err="1">
                <a:solidFill>
                  <a:prstClr val="white"/>
                </a:solidFill>
              </a:rPr>
              <a:t>Nabaa</a:t>
            </a:r>
            <a:r>
              <a:rPr lang="en-GB" altLang="en-US" sz="3200" b="1" i="1" dirty="0">
                <a:solidFill>
                  <a:prstClr val="white"/>
                </a:solidFill>
              </a:rPr>
              <a:t> and talked about resurrection and </a:t>
            </a:r>
            <a:r>
              <a:rPr lang="en-GB" altLang="en-US" sz="3200" b="1" i="1" dirty="0" err="1">
                <a:solidFill>
                  <a:prstClr val="white"/>
                </a:solidFill>
              </a:rPr>
              <a:t>wilayah</a:t>
            </a:r>
            <a:r>
              <a:rPr lang="en-GB" altLang="en-US" sz="3200" b="1" i="1" dirty="0">
                <a:solidFill>
                  <a:prstClr val="white"/>
                </a:solidFill>
              </a:rPr>
              <a:t> Use the spider diagram you have been given to summarise everything you have learnt on the surah. You may use both pictures and /or words to describe your ideas.</a:t>
            </a:r>
          </a:p>
        </p:txBody>
      </p:sp>
    </p:spTree>
    <p:extLst>
      <p:ext uri="{BB962C8B-B14F-4D97-AF65-F5344CB8AC3E}">
        <p14:creationId xmlns:p14="http://schemas.microsoft.com/office/powerpoint/2010/main" val="58298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39752" y="274638"/>
            <a:ext cx="4032448" cy="800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>
              <a:defRPr/>
            </a:pPr>
            <a:r>
              <a:rPr lang="en-GB" sz="4400" b="1" dirty="0">
                <a:solidFill>
                  <a:prstClr val="white"/>
                </a:solidFill>
              </a:rPr>
              <a:t>Lesson 14</a:t>
            </a:r>
          </a:p>
        </p:txBody>
      </p:sp>
      <p:grpSp>
        <p:nvGrpSpPr>
          <p:cNvPr id="150531" name="Group 2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4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0541" cmpd="sng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280" y="1179329"/>
            <a:ext cx="871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400" b="1" u="sng" dirty="0">
                <a:solidFill>
                  <a:prstClr val="white"/>
                </a:solidFill>
              </a:rPr>
              <a:t>LO:</a:t>
            </a:r>
          </a:p>
          <a:p>
            <a:pPr>
              <a:spcBef>
                <a:spcPct val="0"/>
              </a:spcBef>
            </a:pPr>
            <a:r>
              <a:rPr lang="en-GB" sz="2800" b="1" dirty="0">
                <a:solidFill>
                  <a:prstClr val="white"/>
                </a:solidFill>
              </a:rPr>
              <a:t>To understand the concept of </a:t>
            </a:r>
            <a:r>
              <a:rPr lang="en-GB" sz="2800" b="1" dirty="0" err="1">
                <a:solidFill>
                  <a:prstClr val="white"/>
                </a:solidFill>
              </a:rPr>
              <a:t>wilayah</a:t>
            </a:r>
            <a:r>
              <a:rPr lang="en-GB" sz="2800" b="1" dirty="0">
                <a:solidFill>
                  <a:prstClr val="white"/>
                </a:solidFill>
              </a:rPr>
              <a:t> in </a:t>
            </a:r>
            <a:r>
              <a:rPr lang="en-GB" sz="2800" b="1" dirty="0" err="1">
                <a:solidFill>
                  <a:prstClr val="white"/>
                </a:solidFill>
              </a:rPr>
              <a:t>Sura</a:t>
            </a:r>
            <a:r>
              <a:rPr lang="en-GB" sz="2800" b="1" dirty="0">
                <a:solidFill>
                  <a:prstClr val="white"/>
                </a:solidFill>
              </a:rPr>
              <a:t> </a:t>
            </a:r>
            <a:r>
              <a:rPr lang="en-GB" sz="2800" b="1" dirty="0" err="1">
                <a:solidFill>
                  <a:prstClr val="white"/>
                </a:solidFill>
              </a:rPr>
              <a:t>Nabaa</a:t>
            </a:r>
            <a:endParaRPr lang="en-GB" sz="2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2800" b="1" dirty="0">
                <a:solidFill>
                  <a:prstClr val="white"/>
                </a:solidFill>
              </a:rPr>
              <a:t>To discuss the virtues of studying Surah </a:t>
            </a:r>
            <a:r>
              <a:rPr lang="en-GB" altLang="en-US" sz="2800" b="1" dirty="0" err="1">
                <a:solidFill>
                  <a:prstClr val="white"/>
                </a:solidFill>
              </a:rPr>
              <a:t>Nabaa</a:t>
            </a:r>
            <a:endParaRPr lang="en-GB" altLang="en-US" sz="2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536" y="3501008"/>
            <a:ext cx="4350018" cy="23698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FF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u="sng" dirty="0">
                <a:solidFill>
                  <a:prstClr val="white"/>
                </a:solidFill>
              </a:rPr>
              <a:t>Starter: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prstClr val="white"/>
                </a:solidFill>
              </a:rPr>
              <a:t>How many </a:t>
            </a:r>
            <a:r>
              <a:rPr lang="en-GB" altLang="en-US" sz="2800" dirty="0" err="1">
                <a:solidFill>
                  <a:prstClr val="white"/>
                </a:solidFill>
              </a:rPr>
              <a:t>surahs</a:t>
            </a:r>
            <a:r>
              <a:rPr lang="en-GB" altLang="en-US" sz="2800" dirty="0">
                <a:solidFill>
                  <a:prstClr val="white"/>
                </a:solidFill>
              </a:rPr>
              <a:t> start with ‘</a:t>
            </a:r>
            <a:r>
              <a:rPr lang="en-GB" altLang="en-US" sz="2800" dirty="0" err="1">
                <a:solidFill>
                  <a:prstClr val="white"/>
                </a:solidFill>
              </a:rPr>
              <a:t>inna</a:t>
            </a:r>
            <a:r>
              <a:rPr lang="en-GB" altLang="en-US" sz="2800" dirty="0">
                <a:solidFill>
                  <a:prstClr val="white"/>
                </a:solidFill>
              </a:rPr>
              <a:t>’?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prstClr val="white"/>
                </a:solidFill>
              </a:rPr>
              <a:t>Bonus: Can you name these </a:t>
            </a:r>
            <a:r>
              <a:rPr lang="en-GB" altLang="en-US" sz="2800" dirty="0" err="1">
                <a:solidFill>
                  <a:prstClr val="white"/>
                </a:solidFill>
              </a:rPr>
              <a:t>surahs</a:t>
            </a:r>
            <a:r>
              <a:rPr lang="en-GB" altLang="en-US" sz="2800" dirty="0">
                <a:solidFill>
                  <a:prstClr val="white"/>
                </a:solidFill>
              </a:rPr>
              <a:t>?</a:t>
            </a:r>
          </a:p>
        </p:txBody>
      </p:sp>
      <p:pic>
        <p:nvPicPr>
          <p:cNvPr id="8" name="Picture 4" descr="http://wp.production.patheos.com/blogs/thenakedjesus/files/2015/05/think-out-loud-2.jpg"/>
          <p:cNvPicPr>
            <a:picLocks noChangeAspect="1" noChangeArrowheads="1"/>
          </p:cNvPicPr>
          <p:nvPr/>
        </p:nvPicPr>
        <p:blipFill>
          <a:blip r:embed="rId4" cstate="print"/>
          <a:srcRect r="32443"/>
          <a:stretch>
            <a:fillRect/>
          </a:stretch>
        </p:blipFill>
        <p:spPr bwMode="auto">
          <a:xfrm rot="21035481">
            <a:off x="5616238" y="3005705"/>
            <a:ext cx="3024336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9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/>
          </a:solidFill>
          <a:ln w="76200">
            <a:solidFill>
              <a:srgbClr val="FF764B"/>
            </a:solidFill>
          </a:ln>
        </p:spPr>
        <p:txBody>
          <a:bodyPr/>
          <a:lstStyle/>
          <a:p>
            <a:r>
              <a:rPr lang="en-GB" b="1" dirty="0"/>
              <a:t>Recap: The Great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733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1" i="1" dirty="0">
                <a:solidFill>
                  <a:schemeClr val="bg1"/>
                </a:solidFill>
              </a:rPr>
              <a:t>“O what do they ask (one another)?”</a:t>
            </a:r>
            <a:endParaRPr lang="en-GB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800" b="1" i="1" dirty="0">
                <a:solidFill>
                  <a:schemeClr val="bg1"/>
                </a:solidFill>
              </a:rPr>
              <a:t>“Of the </a:t>
            </a:r>
            <a:r>
              <a:rPr lang="en-GB" sz="2800" b="1" i="1" dirty="0">
                <a:solidFill>
                  <a:srgbClr val="FFC000"/>
                </a:solidFill>
              </a:rPr>
              <a:t>Great News</a:t>
            </a:r>
            <a:r>
              <a:rPr lang="en-GB" sz="2800" b="1" i="1" dirty="0">
                <a:solidFill>
                  <a:schemeClr val="bg1"/>
                </a:solidFill>
              </a:rPr>
              <a:t>”.</a:t>
            </a:r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Commentators have different ideas as to what </a:t>
            </a:r>
            <a:r>
              <a:rPr lang="en-GB" sz="2800" dirty="0" err="1">
                <a:solidFill>
                  <a:schemeClr val="bg1"/>
                </a:solidFill>
              </a:rPr>
              <a:t>naba</a:t>
            </a:r>
            <a:r>
              <a:rPr lang="en-GB" sz="2800" dirty="0">
                <a:solidFill>
                  <a:schemeClr val="bg1"/>
                </a:solidFill>
              </a:rPr>
              <a:t>’-in-`</a:t>
            </a:r>
            <a:r>
              <a:rPr lang="en-GB" sz="2800" dirty="0" err="1">
                <a:solidFill>
                  <a:schemeClr val="bg1"/>
                </a:solidFill>
              </a:rPr>
              <a:t>ażim</a:t>
            </a:r>
            <a:r>
              <a:rPr lang="en-GB" sz="2800" dirty="0">
                <a:solidFill>
                  <a:schemeClr val="bg1"/>
                </a:solidFill>
              </a:rPr>
              <a:t> (</a:t>
            </a:r>
            <a:r>
              <a:rPr lang="en-GB" sz="2800" b="1" dirty="0">
                <a:solidFill>
                  <a:srgbClr val="FFC000"/>
                </a:solidFill>
              </a:rPr>
              <a:t>great news</a:t>
            </a:r>
            <a:r>
              <a:rPr lang="en-GB" sz="2800" dirty="0">
                <a:solidFill>
                  <a:schemeClr val="bg1"/>
                </a:solidFill>
              </a:rPr>
              <a:t>) means: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7030" y="4936083"/>
            <a:ext cx="2468746" cy="1077218"/>
          </a:xfrm>
          <a:prstGeom prst="rect">
            <a:avLst/>
          </a:prstGeom>
          <a:solidFill>
            <a:srgbClr val="CCFFCC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‘the Day of Resurrection’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822" y="4443640"/>
            <a:ext cx="2073210" cy="2062103"/>
          </a:xfrm>
          <a:prstGeom prst="rect">
            <a:avLst/>
          </a:prstGeom>
          <a:solidFill>
            <a:srgbClr val="CCFFCC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‘the revelation of the Holy Qur’an’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7392" y="4444791"/>
            <a:ext cx="2088232" cy="1569660"/>
          </a:xfrm>
          <a:prstGeom prst="rect">
            <a:avLst/>
          </a:prstGeom>
          <a:solidFill>
            <a:srgbClr val="CCFFCC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‘The whole Islamic Principles’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4863616"/>
            <a:ext cx="1748292" cy="1569660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‘</a:t>
            </a:r>
            <a:r>
              <a:rPr lang="en-GB" sz="3200" dirty="0" err="1">
                <a:solidFill>
                  <a:prstClr val="black"/>
                </a:solidFill>
              </a:rPr>
              <a:t>wilayah</a:t>
            </a:r>
            <a:r>
              <a:rPr lang="en-GB" sz="3200" dirty="0">
                <a:solidFill>
                  <a:prstClr val="black"/>
                </a:solidFill>
              </a:rPr>
              <a:t> and </a:t>
            </a:r>
            <a:r>
              <a:rPr lang="en-GB" sz="3200" dirty="0" err="1">
                <a:solidFill>
                  <a:prstClr val="black"/>
                </a:solidFill>
              </a:rPr>
              <a:t>imamat</a:t>
            </a:r>
            <a:r>
              <a:rPr lang="en-GB" sz="3200" dirty="0">
                <a:solidFill>
                  <a:prstClr val="black"/>
                </a:solidFill>
              </a:rPr>
              <a:t>’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19672" y="4149080"/>
            <a:ext cx="792088" cy="540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29648" y="4031089"/>
            <a:ext cx="1322472" cy="63366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99057" y="3954889"/>
            <a:ext cx="139926" cy="3930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04048" y="4031089"/>
            <a:ext cx="2232248" cy="3168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841522" y="4567716"/>
            <a:ext cx="2217360" cy="2296577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7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7030A0"/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Naba</a:t>
            </a:r>
            <a:r>
              <a:rPr lang="en-GB" dirty="0">
                <a:solidFill>
                  <a:schemeClr val="bg1"/>
                </a:solidFill>
              </a:rPr>
              <a:t>’‑in‑‘</a:t>
            </a:r>
            <a:r>
              <a:rPr lang="en-GB" dirty="0" err="1">
                <a:solidFill>
                  <a:schemeClr val="bg1"/>
                </a:solidFill>
              </a:rPr>
              <a:t>Ażim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Last lesson we focused on how the ‘Great News’ (</a:t>
            </a:r>
            <a:r>
              <a:rPr lang="en-GB" dirty="0" err="1">
                <a:solidFill>
                  <a:schemeClr val="bg1"/>
                </a:solidFill>
              </a:rPr>
              <a:t>naba</a:t>
            </a:r>
            <a:r>
              <a:rPr lang="en-GB" dirty="0">
                <a:solidFill>
                  <a:schemeClr val="bg1"/>
                </a:solidFill>
              </a:rPr>
              <a:t>’‑in‑‘</a:t>
            </a:r>
            <a:r>
              <a:rPr lang="en-GB" dirty="0" err="1">
                <a:solidFill>
                  <a:schemeClr val="bg1"/>
                </a:solidFill>
              </a:rPr>
              <a:t>ażim</a:t>
            </a:r>
            <a:r>
              <a:rPr lang="en-GB" dirty="0">
                <a:solidFill>
                  <a:schemeClr val="bg1"/>
                </a:solidFill>
              </a:rPr>
              <a:t>)  refers to the </a:t>
            </a:r>
            <a:r>
              <a:rPr lang="en-GB" b="1" dirty="0">
                <a:solidFill>
                  <a:srgbClr val="FFC000"/>
                </a:solidFill>
              </a:rPr>
              <a:t>Day of Resurrection</a:t>
            </a:r>
          </a:p>
          <a:p>
            <a:r>
              <a:rPr lang="en-GB" dirty="0">
                <a:solidFill>
                  <a:schemeClr val="bg1"/>
                </a:solidFill>
              </a:rPr>
              <a:t>There are many narrations, cited by the ‘</a:t>
            </a:r>
            <a:r>
              <a:rPr lang="en-GB" dirty="0" err="1">
                <a:solidFill>
                  <a:schemeClr val="bg1"/>
                </a:solidFill>
              </a:rPr>
              <a:t>Ahlul</a:t>
            </a:r>
            <a:r>
              <a:rPr lang="en-GB" dirty="0">
                <a:solidFill>
                  <a:schemeClr val="bg1"/>
                </a:solidFill>
              </a:rPr>
              <a:t> Bayt’ (as), that say the phrase ‘Great News’ (</a:t>
            </a:r>
            <a:r>
              <a:rPr lang="en-GB" dirty="0" err="1">
                <a:solidFill>
                  <a:schemeClr val="bg1"/>
                </a:solidFill>
              </a:rPr>
              <a:t>naba</a:t>
            </a:r>
            <a:r>
              <a:rPr lang="en-GB" dirty="0">
                <a:solidFill>
                  <a:schemeClr val="bg1"/>
                </a:solidFill>
              </a:rPr>
              <a:t>’‑in‑‘</a:t>
            </a:r>
            <a:r>
              <a:rPr lang="en-GB" dirty="0" err="1">
                <a:solidFill>
                  <a:schemeClr val="bg1"/>
                </a:solidFill>
              </a:rPr>
              <a:t>ażim</a:t>
            </a:r>
            <a:r>
              <a:rPr lang="en-GB" dirty="0">
                <a:solidFill>
                  <a:schemeClr val="bg1"/>
                </a:solidFill>
              </a:rPr>
              <a:t>) refers to </a:t>
            </a:r>
            <a:r>
              <a:rPr lang="en-GB" b="1" dirty="0" err="1">
                <a:solidFill>
                  <a:srgbClr val="FFC000"/>
                </a:solidFill>
              </a:rPr>
              <a:t>Hazrat</a:t>
            </a:r>
            <a:r>
              <a:rPr lang="en-GB" b="1" dirty="0">
                <a:solidFill>
                  <a:srgbClr val="FFC000"/>
                </a:solidFill>
              </a:rPr>
              <a:t> Ali’s (as) Imamate</a:t>
            </a:r>
          </a:p>
        </p:txBody>
      </p:sp>
      <p:pic>
        <p:nvPicPr>
          <p:cNvPr id="1026" name="Picture 2" descr="Image result for imam al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1" t="8373" r="21440" b="16431"/>
          <a:stretch/>
        </p:blipFill>
        <p:spPr bwMode="auto">
          <a:xfrm>
            <a:off x="3491880" y="4797152"/>
            <a:ext cx="1900459" cy="1588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8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Imam Ali (A) = The Great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>
            <a:noAutofit/>
          </a:bodyPr>
          <a:lstStyle/>
          <a:p>
            <a:r>
              <a:rPr lang="en-GB" sz="2600" dirty="0">
                <a:solidFill>
                  <a:schemeClr val="bg1"/>
                </a:solidFill>
              </a:rPr>
              <a:t>On the day of the Battle of </a:t>
            </a:r>
            <a:r>
              <a:rPr lang="en-GB" sz="2600" dirty="0" err="1">
                <a:solidFill>
                  <a:schemeClr val="bg1"/>
                </a:solidFill>
              </a:rPr>
              <a:t>Siffin</a:t>
            </a:r>
            <a:r>
              <a:rPr lang="en-GB" sz="2600" dirty="0">
                <a:solidFill>
                  <a:schemeClr val="bg1"/>
                </a:solidFill>
              </a:rPr>
              <a:t>, a man from the troops of Damascus, entered the battlefield while reciting Surah </a:t>
            </a:r>
            <a:r>
              <a:rPr lang="en-GB" sz="2600" dirty="0" err="1">
                <a:solidFill>
                  <a:schemeClr val="bg1"/>
                </a:solidFill>
              </a:rPr>
              <a:t>Nabaa</a:t>
            </a:r>
            <a:r>
              <a:rPr lang="en-GB" sz="2600" dirty="0">
                <a:solidFill>
                  <a:schemeClr val="bg1"/>
                </a:solidFill>
              </a:rPr>
              <a:t>.</a:t>
            </a:r>
          </a:p>
          <a:p>
            <a:r>
              <a:rPr lang="en-GB" sz="2600" dirty="0">
                <a:solidFill>
                  <a:schemeClr val="bg1"/>
                </a:solidFill>
              </a:rPr>
              <a:t>Then Ali (as), himself, faced him and questioned him: </a:t>
            </a:r>
            <a:r>
              <a:rPr lang="en-GB" sz="2600" b="1" i="1" dirty="0">
                <a:solidFill>
                  <a:srgbClr val="FFFF00"/>
                </a:solidFill>
              </a:rPr>
              <a:t>“Do you know what</a:t>
            </a:r>
            <a:r>
              <a:rPr lang="en-GB" sz="2600" b="1" dirty="0">
                <a:solidFill>
                  <a:srgbClr val="FFFF00"/>
                </a:solidFill>
              </a:rPr>
              <a:t> </a:t>
            </a:r>
            <a:r>
              <a:rPr lang="en-GB" sz="2600" b="1" i="1" dirty="0" err="1">
                <a:solidFill>
                  <a:srgbClr val="FFFF00"/>
                </a:solidFill>
              </a:rPr>
              <a:t>naba</a:t>
            </a:r>
            <a:r>
              <a:rPr lang="en-GB" sz="2600" b="1" i="1" dirty="0">
                <a:solidFill>
                  <a:srgbClr val="FFFF00"/>
                </a:solidFill>
              </a:rPr>
              <a:t>’‑in‑‘</a:t>
            </a:r>
            <a:r>
              <a:rPr lang="en-GB" sz="2600" b="1" i="1" dirty="0" err="1">
                <a:solidFill>
                  <a:srgbClr val="FFFF00"/>
                </a:solidFill>
              </a:rPr>
              <a:t>ażim</a:t>
            </a:r>
            <a:r>
              <a:rPr lang="en-GB" sz="2600" b="1" i="1" dirty="0">
                <a:solidFill>
                  <a:srgbClr val="FFFF00"/>
                </a:solidFill>
              </a:rPr>
              <a:t> (the Great News),</a:t>
            </a:r>
            <a:r>
              <a:rPr lang="en-GB" sz="2600" b="1" dirty="0">
                <a:solidFill>
                  <a:srgbClr val="FFFF00"/>
                </a:solidFill>
              </a:rPr>
              <a:t> </a:t>
            </a:r>
            <a:r>
              <a:rPr lang="en-GB" sz="2600" b="1" i="1" dirty="0">
                <a:solidFill>
                  <a:srgbClr val="FFFF00"/>
                </a:solidFill>
              </a:rPr>
              <a:t>in which they differ, is?”</a:t>
            </a:r>
            <a:endParaRPr lang="en-GB" sz="2600" b="1" dirty="0">
              <a:solidFill>
                <a:srgbClr val="FFFF00"/>
              </a:solidFill>
            </a:endParaRPr>
          </a:p>
          <a:p>
            <a:r>
              <a:rPr lang="en-GB" sz="2600" dirty="0">
                <a:solidFill>
                  <a:schemeClr val="bg1"/>
                </a:solidFill>
              </a:rPr>
              <a:t>The man replied: </a:t>
            </a:r>
            <a:r>
              <a:rPr lang="en-GB" sz="2600" i="1" dirty="0">
                <a:solidFill>
                  <a:schemeClr val="bg1"/>
                </a:solidFill>
              </a:rPr>
              <a:t>“No, I do not know”.</a:t>
            </a:r>
            <a:endParaRPr lang="en-GB" sz="2600" dirty="0">
              <a:solidFill>
                <a:schemeClr val="bg1"/>
              </a:solidFill>
            </a:endParaRPr>
          </a:p>
          <a:p>
            <a:r>
              <a:rPr lang="en-GB" sz="2600" dirty="0">
                <a:solidFill>
                  <a:schemeClr val="bg1"/>
                </a:solidFill>
              </a:rPr>
              <a:t>Imam Ali (as) said:</a:t>
            </a:r>
          </a:p>
          <a:p>
            <a:r>
              <a:rPr lang="en-GB" sz="2600" b="1" i="1" dirty="0">
                <a:solidFill>
                  <a:srgbClr val="FFFF00"/>
                </a:solidFill>
              </a:rPr>
              <a:t>“I am, by Allah, the very</a:t>
            </a:r>
            <a:r>
              <a:rPr lang="en-GB" sz="2600" b="1" dirty="0">
                <a:solidFill>
                  <a:srgbClr val="FFFF00"/>
                </a:solidFill>
              </a:rPr>
              <a:t> </a:t>
            </a:r>
            <a:r>
              <a:rPr lang="en-GB" sz="2600" b="1" i="1" dirty="0" err="1">
                <a:solidFill>
                  <a:srgbClr val="FFFF00"/>
                </a:solidFill>
              </a:rPr>
              <a:t>naba</a:t>
            </a:r>
            <a:r>
              <a:rPr lang="en-GB" sz="2600" b="1" i="1" dirty="0">
                <a:solidFill>
                  <a:srgbClr val="FFFF00"/>
                </a:solidFill>
              </a:rPr>
              <a:t>’‑in‑‘</a:t>
            </a:r>
            <a:r>
              <a:rPr lang="en-GB" sz="2600" b="1" i="1" dirty="0" err="1">
                <a:solidFill>
                  <a:srgbClr val="FFFF00"/>
                </a:solidFill>
              </a:rPr>
              <a:t>ażim</a:t>
            </a:r>
            <a:r>
              <a:rPr lang="en-GB" sz="2600" b="1" i="1" dirty="0">
                <a:solidFill>
                  <a:srgbClr val="FFFF00"/>
                </a:solidFill>
              </a:rPr>
              <a:t> (the Great News)</a:t>
            </a:r>
            <a:r>
              <a:rPr lang="en-GB" sz="2600" b="1" dirty="0">
                <a:solidFill>
                  <a:srgbClr val="FFFF00"/>
                </a:solidFill>
              </a:rPr>
              <a:t> </a:t>
            </a:r>
            <a:r>
              <a:rPr lang="en-GB" sz="2600" b="1" i="1" dirty="0">
                <a:solidFill>
                  <a:srgbClr val="FFFF00"/>
                </a:solidFill>
              </a:rPr>
              <a:t>that you differ in and you quarrel against my </a:t>
            </a:r>
            <a:r>
              <a:rPr lang="en-GB" sz="2600" b="1" i="1" dirty="0" err="1">
                <a:solidFill>
                  <a:srgbClr val="FFFF00"/>
                </a:solidFill>
              </a:rPr>
              <a:t>vicegerency</a:t>
            </a:r>
            <a:r>
              <a:rPr lang="en-GB" sz="2600" b="1" i="1" dirty="0">
                <a:solidFill>
                  <a:srgbClr val="FFFF00"/>
                </a:solidFill>
              </a:rPr>
              <a:t>. You turned away from my </a:t>
            </a:r>
            <a:r>
              <a:rPr lang="en-GB" sz="2600" b="1" i="1" dirty="0" err="1">
                <a:solidFill>
                  <a:srgbClr val="FFFF00"/>
                </a:solidFill>
              </a:rPr>
              <a:t>vicegerency</a:t>
            </a:r>
            <a:r>
              <a:rPr lang="en-GB" sz="2600" b="1" i="1" dirty="0">
                <a:solidFill>
                  <a:srgbClr val="FFFF00"/>
                </a:solidFill>
              </a:rPr>
              <a:t> after you had pledged allegiance to it, and only on Doomsday will you really comprehend, once more, what you had understood about it before”</a:t>
            </a:r>
            <a:endParaRPr lang="en-GB" sz="26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212976"/>
            <a:ext cx="2014538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6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00B0F0"/>
          </a:solidFill>
        </p:spPr>
        <p:txBody>
          <a:bodyPr/>
          <a:lstStyle/>
          <a:p>
            <a:r>
              <a:rPr lang="en-GB" dirty="0"/>
              <a:t>Different Interpretations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. A narration from Imam </a:t>
            </a:r>
            <a:r>
              <a:rPr lang="en-GB" dirty="0" err="1">
                <a:solidFill>
                  <a:schemeClr val="bg1"/>
                </a:solidFill>
              </a:rPr>
              <a:t>Sadiq</a:t>
            </a:r>
            <a:r>
              <a:rPr lang="en-GB" dirty="0">
                <a:solidFill>
                  <a:schemeClr val="bg1"/>
                </a:solidFill>
              </a:rPr>
              <a:t> says: </a:t>
            </a:r>
            <a:r>
              <a:rPr lang="en-GB" b="1" i="1" dirty="0">
                <a:solidFill>
                  <a:schemeClr val="bg1"/>
                </a:solidFill>
              </a:rPr>
              <a:t>“‘The Great News’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i="1" dirty="0">
                <a:solidFill>
                  <a:schemeClr val="bg1"/>
                </a:solidFill>
              </a:rPr>
              <a:t>is the same as </a:t>
            </a:r>
            <a:r>
              <a:rPr lang="en-GB" i="1" dirty="0" err="1">
                <a:solidFill>
                  <a:schemeClr val="bg1"/>
                </a:solidFill>
              </a:rPr>
              <a:t>Vicegerency</a:t>
            </a:r>
            <a:r>
              <a:rPr lang="en-GB" i="1" dirty="0">
                <a:solidFill>
                  <a:schemeClr val="bg1"/>
                </a:solidFill>
              </a:rPr>
              <a:t> (Imamate)”.</a:t>
            </a:r>
          </a:p>
          <a:p>
            <a:endParaRPr lang="en-GB" i="1" dirty="0">
              <a:solidFill>
                <a:schemeClr val="bg1"/>
              </a:solidFill>
            </a:endParaRPr>
          </a:p>
          <a:p>
            <a:r>
              <a:rPr lang="en-GB" i="1" dirty="0">
                <a:solidFill>
                  <a:schemeClr val="bg1"/>
                </a:solidFill>
              </a:rPr>
              <a:t>As we can see there are many different interpretations of the verse with the ‘Great News’</a:t>
            </a:r>
          </a:p>
          <a:p>
            <a:r>
              <a:rPr lang="en-GB" dirty="0">
                <a:solidFill>
                  <a:schemeClr val="bg1"/>
                </a:solidFill>
              </a:rPr>
              <a:t>The Qur’an has various meanings; that is, a verse may have several meanings, in different dimensions – </a:t>
            </a:r>
            <a:r>
              <a:rPr lang="en-GB" b="1" i="1" dirty="0">
                <a:solidFill>
                  <a:srgbClr val="FFFF00"/>
                </a:solidFill>
              </a:rPr>
              <a:t>What is the name of the type of verse in the Quran which has a metaphorical or ambiguous meaning?</a:t>
            </a:r>
          </a:p>
          <a:p>
            <a:endParaRPr lang="en-GB" dirty="0"/>
          </a:p>
        </p:txBody>
      </p:sp>
      <p:pic>
        <p:nvPicPr>
          <p:cNvPr id="3074" name="Picture 2" descr="http://pix.iemoji.com/images/emoji/apple/ios-9/256/thinking-f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7" b="95703" l="5469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613878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9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Hadith of the Golden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800" dirty="0">
                <a:solidFill>
                  <a:schemeClr val="bg1"/>
                </a:solidFill>
              </a:rPr>
              <a:t>Imam al-</a:t>
            </a:r>
            <a:r>
              <a:rPr lang="en-GB" sz="3800" dirty="0" err="1">
                <a:solidFill>
                  <a:schemeClr val="bg1"/>
                </a:solidFill>
              </a:rPr>
              <a:t>Ridha</a:t>
            </a:r>
            <a:r>
              <a:rPr lang="en-GB" sz="3800" dirty="0">
                <a:solidFill>
                  <a:schemeClr val="bg1"/>
                </a:solidFill>
              </a:rPr>
              <a:t> (A) has said:</a:t>
            </a:r>
          </a:p>
          <a:p>
            <a:endParaRPr lang="en-GB" sz="15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600" i="1" dirty="0">
                <a:solidFill>
                  <a:schemeClr val="bg1"/>
                </a:solidFill>
              </a:rPr>
              <a:t>"I heard from my father Musa ibn </a:t>
            </a:r>
            <a:r>
              <a:rPr lang="en-GB" sz="3600" i="1" dirty="0" err="1">
                <a:solidFill>
                  <a:schemeClr val="bg1"/>
                </a:solidFill>
              </a:rPr>
              <a:t>Jafar</a:t>
            </a:r>
            <a:r>
              <a:rPr lang="en-GB" sz="3600" i="1" dirty="0">
                <a:solidFill>
                  <a:schemeClr val="bg1"/>
                </a:solidFill>
              </a:rPr>
              <a:t> who said he heard from his father </a:t>
            </a:r>
            <a:r>
              <a:rPr lang="en-GB" sz="3600" i="1" dirty="0" err="1">
                <a:solidFill>
                  <a:schemeClr val="bg1"/>
                </a:solidFill>
              </a:rPr>
              <a:t>Jafar</a:t>
            </a:r>
            <a:r>
              <a:rPr lang="en-GB" sz="3600" i="1" dirty="0">
                <a:solidFill>
                  <a:schemeClr val="bg1"/>
                </a:solidFill>
              </a:rPr>
              <a:t> ibn Muhammad who said he heard from his father Muhammad ibn Ali who said he heard from Ali ibn </a:t>
            </a:r>
            <a:r>
              <a:rPr lang="en-GB" sz="3600" i="1" dirty="0" err="1">
                <a:solidFill>
                  <a:schemeClr val="bg1"/>
                </a:solidFill>
              </a:rPr>
              <a:t>Husayn</a:t>
            </a:r>
            <a:r>
              <a:rPr lang="en-GB" sz="3600" i="1" dirty="0">
                <a:solidFill>
                  <a:schemeClr val="bg1"/>
                </a:solidFill>
              </a:rPr>
              <a:t> who said he heard from his father </a:t>
            </a:r>
            <a:r>
              <a:rPr lang="en-GB" sz="3600" i="1" dirty="0" err="1">
                <a:solidFill>
                  <a:schemeClr val="bg1"/>
                </a:solidFill>
              </a:rPr>
              <a:t>Husyan</a:t>
            </a:r>
            <a:r>
              <a:rPr lang="en-GB" sz="3600" i="1" dirty="0">
                <a:solidFill>
                  <a:schemeClr val="bg1"/>
                </a:solidFill>
              </a:rPr>
              <a:t> ibn Ali who said he heard from his father, the commander of the faithful, Ali ibn </a:t>
            </a:r>
            <a:r>
              <a:rPr lang="en-GB" sz="3600" i="1" dirty="0" err="1">
                <a:solidFill>
                  <a:schemeClr val="bg1"/>
                </a:solidFill>
              </a:rPr>
              <a:t>Abi</a:t>
            </a:r>
            <a:r>
              <a:rPr lang="en-GB" sz="3600" i="1" dirty="0">
                <a:solidFill>
                  <a:schemeClr val="bg1"/>
                </a:solidFill>
              </a:rPr>
              <a:t> </a:t>
            </a:r>
            <a:r>
              <a:rPr lang="en-GB" sz="3600" i="1" dirty="0" err="1">
                <a:solidFill>
                  <a:schemeClr val="bg1"/>
                </a:solidFill>
              </a:rPr>
              <a:t>Talib</a:t>
            </a:r>
            <a:r>
              <a:rPr lang="en-GB" sz="3600" i="1" dirty="0">
                <a:solidFill>
                  <a:schemeClr val="bg1"/>
                </a:solidFill>
              </a:rPr>
              <a:t> who said he heard from Allah’s apostle, peace be upon him and his household, who said he heard from </a:t>
            </a:r>
            <a:r>
              <a:rPr lang="en-GB" sz="3600" i="1" dirty="0" err="1">
                <a:solidFill>
                  <a:schemeClr val="bg1"/>
                </a:solidFill>
              </a:rPr>
              <a:t>Jibraeel</a:t>
            </a:r>
            <a:r>
              <a:rPr lang="en-GB" sz="3600" i="1" dirty="0">
                <a:solidFill>
                  <a:schemeClr val="bg1"/>
                </a:solidFill>
              </a:rPr>
              <a:t> who said he heard that Allah said: "</a:t>
            </a:r>
            <a:r>
              <a:rPr lang="en-GB" sz="3600" b="1" i="1" dirty="0">
                <a:solidFill>
                  <a:srgbClr val="FFFF00"/>
                </a:solidFill>
              </a:rPr>
              <a:t>There is no god but Allah is my fortress whoever enters my fortress shall be safe from my punishment…There are few conditions and I am one of its conditions</a:t>
            </a:r>
            <a:r>
              <a:rPr lang="en-GB" sz="3600" i="1" dirty="0">
                <a:solidFill>
                  <a:schemeClr val="bg1"/>
                </a:solidFill>
              </a:rPr>
              <a:t>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728"/>
            <a:ext cx="816255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</a:rPr>
              <a:t>How does this hadith demonstrate the importance of </a:t>
            </a:r>
            <a:r>
              <a:rPr lang="en-GB" sz="2400" b="1" dirty="0" err="1">
                <a:solidFill>
                  <a:prstClr val="white"/>
                </a:solidFill>
              </a:rPr>
              <a:t>wilayah</a:t>
            </a:r>
            <a:r>
              <a:rPr lang="en-GB" sz="2400" b="1" dirty="0">
                <a:solidFill>
                  <a:prstClr val="white"/>
                </a:solidFill>
              </a:rPr>
              <a:t>?</a:t>
            </a:r>
          </a:p>
        </p:txBody>
      </p:sp>
      <p:pic>
        <p:nvPicPr>
          <p:cNvPr id="4098" name="Picture 2" descr="https://www.fhinds.co.uk/Images/Product/Default/large/R9219_L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7015">
            <a:off x="5195849" y="222214"/>
            <a:ext cx="3433817" cy="25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2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04624"/>
          </a:xfrm>
          <a:solidFill>
            <a:schemeClr val="bg1"/>
          </a:solidFill>
          <a:ln w="76200">
            <a:solidFill>
              <a:srgbClr val="CC0066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Virtues of Studying Surah </a:t>
            </a:r>
            <a:r>
              <a:rPr lang="en-GB" b="1" dirty="0" err="1">
                <a:latin typeface="+mn-lt"/>
              </a:rPr>
              <a:t>Nabaa</a:t>
            </a:r>
            <a:endParaRPr lang="en-GB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</a:rPr>
              <a:t>It has been narrated by the Holy Prophet (S.A.W):</a:t>
            </a:r>
          </a:p>
          <a:p>
            <a:pPr marL="0" indent="0" algn="ctr">
              <a:buNone/>
            </a:pPr>
            <a:endParaRPr lang="en-GB" sz="800" dirty="0">
              <a:solidFill>
                <a:schemeClr val="bg1"/>
              </a:solidFill>
            </a:endParaRPr>
          </a:p>
          <a:p>
            <a:pPr marL="0" indent="1346200" algn="r">
              <a:buNone/>
            </a:pPr>
            <a:r>
              <a:rPr lang="en-GB" sz="2800" b="1" i="1" dirty="0">
                <a:solidFill>
                  <a:schemeClr val="bg1"/>
                </a:solidFill>
              </a:rPr>
              <a:t>“He who studies Surah </a:t>
            </a:r>
            <a:r>
              <a:rPr lang="en-GB" sz="2800" b="1" i="1" dirty="0" err="1">
                <a:solidFill>
                  <a:schemeClr val="bg1"/>
                </a:solidFill>
              </a:rPr>
              <a:t>Nabaa</a:t>
            </a:r>
            <a:r>
              <a:rPr lang="en-GB" sz="2800" b="1" i="1" dirty="0">
                <a:solidFill>
                  <a:schemeClr val="bg1"/>
                </a:solidFill>
              </a:rPr>
              <a:t> will be </a:t>
            </a:r>
            <a:r>
              <a:rPr lang="en-GB" sz="2800" b="1" i="1" u="sng" dirty="0">
                <a:solidFill>
                  <a:schemeClr val="bg1"/>
                </a:solidFill>
              </a:rPr>
              <a:t>satiated</a:t>
            </a:r>
            <a:r>
              <a:rPr lang="en-GB" sz="2800" b="1" i="1" dirty="0">
                <a:solidFill>
                  <a:schemeClr val="bg1"/>
                </a:solidFill>
              </a:rPr>
              <a:t>, by Allah, with a cold drink in Heaven.”</a:t>
            </a:r>
          </a:p>
          <a:p>
            <a:pPr marL="0" indent="0" algn="ctr">
              <a:buNone/>
            </a:pPr>
            <a:endParaRPr lang="en-GB" sz="12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12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1200" i="1" dirty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6819900" algn="l"/>
                <a:tab pos="7086600" algn="l"/>
                <a:tab pos="7797800" algn="l"/>
              </a:tabLst>
            </a:pPr>
            <a:r>
              <a:rPr lang="en-GB" sz="2800" b="1" i="1" dirty="0">
                <a:solidFill>
                  <a:schemeClr val="bg1"/>
                </a:solidFill>
              </a:rPr>
              <a:t>“He who studies it (Surah </a:t>
            </a:r>
            <a:r>
              <a:rPr lang="en-GB" sz="2800" b="1" i="1" dirty="0" err="1">
                <a:solidFill>
                  <a:schemeClr val="bg1"/>
                </a:solidFill>
              </a:rPr>
              <a:t>Nabaa</a:t>
            </a:r>
            <a:r>
              <a:rPr lang="en-GB" sz="2800" b="1" i="1" dirty="0">
                <a:solidFill>
                  <a:schemeClr val="bg1"/>
                </a:solidFill>
              </a:rPr>
              <a:t>) and learns                                    it by heart, on the Day of Judgement, his                               reckoning will be concluded (so quickly) equal                                to the length of time it take to say a single                         prayer.”</a:t>
            </a:r>
          </a:p>
          <a:p>
            <a:pPr marL="0" indent="0" algn="ctr">
              <a:buNone/>
            </a:pP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232090"/>
            <a:ext cx="152958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Quenched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2267744" y="2827563"/>
            <a:ext cx="0" cy="5438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Image result for glass of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799" y="2413360"/>
            <a:ext cx="1044849" cy="1916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Image result for nam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58" y="5013176"/>
            <a:ext cx="1456124" cy="1035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1229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04624"/>
          </a:xfrm>
          <a:solidFill>
            <a:srgbClr val="FFCCFF"/>
          </a:solidFill>
          <a:ln w="76200">
            <a:solidFill>
              <a:srgbClr val="CC0066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Virtues of Reciting Surah </a:t>
            </a:r>
            <a:r>
              <a:rPr lang="en-GB" b="1" dirty="0" err="1">
                <a:latin typeface="+mn-lt"/>
              </a:rPr>
              <a:t>Nabaa</a:t>
            </a:r>
            <a:endParaRPr lang="en-GB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6544" y="13380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Imam </a:t>
            </a:r>
            <a:r>
              <a:rPr lang="en-GB" dirty="0" err="1">
                <a:solidFill>
                  <a:schemeClr val="bg1"/>
                </a:solidFill>
              </a:rPr>
              <a:t>Jafar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Sadiq</a:t>
            </a:r>
            <a:r>
              <a:rPr lang="en-GB" dirty="0">
                <a:solidFill>
                  <a:schemeClr val="bg1"/>
                </a:solidFill>
              </a:rPr>
              <a:t> (A) has also said,</a:t>
            </a:r>
          </a:p>
          <a:p>
            <a:pPr marL="0" indent="0" algn="ctr">
              <a:buNone/>
            </a:pPr>
            <a:r>
              <a:rPr lang="en-GB" i="1" dirty="0">
                <a:solidFill>
                  <a:schemeClr val="bg1"/>
                </a:solidFill>
              </a:rPr>
              <a:t>“He who continues studying Surah </a:t>
            </a:r>
            <a:r>
              <a:rPr lang="en-GB" i="1" dirty="0" err="1">
                <a:solidFill>
                  <a:schemeClr val="bg1"/>
                </a:solidFill>
              </a:rPr>
              <a:t>Nabaa</a:t>
            </a:r>
            <a:r>
              <a:rPr lang="en-GB" i="1" dirty="0">
                <a:solidFill>
                  <a:schemeClr val="bg1"/>
                </a:solidFill>
              </a:rPr>
              <a:t> everyday will meet the Holy Shrine at Mecca (Kaaba) before the year ends.”</a:t>
            </a:r>
          </a:p>
          <a:p>
            <a:pPr marL="0" indent="0" algn="ctr">
              <a:buNone/>
            </a:pP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5636588"/>
            <a:ext cx="6840760" cy="954107"/>
          </a:xfrm>
          <a:prstGeom prst="rect">
            <a:avLst/>
          </a:prstGeom>
          <a:solidFill>
            <a:srgbClr val="FFFF00"/>
          </a:solidFill>
          <a:ln w="762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prstClr val="black"/>
                </a:solidFill>
              </a:rPr>
              <a:t>Does that mean I study the Surah for a year I will be guaranteed to go to Mecca that year?</a:t>
            </a:r>
          </a:p>
        </p:txBody>
      </p:sp>
      <p:pic>
        <p:nvPicPr>
          <p:cNvPr id="2050" name="Picture 2" descr="https://idsb.tmgrup.com.tr/2016/03/19/HaberDetay/14583402288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66" y="3817892"/>
            <a:ext cx="2976067" cy="15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inking emoj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4219" l="0" r="100000">
                        <a14:foregroundMark x1="43750" y1="47344" x2="46563" y2="46250"/>
                        <a14:foregroundMark x1="74688" y1="46875" x2="74688" y2="46875"/>
                        <a14:foregroundMark x1="44063" y1="46094" x2="44063" y2="46094"/>
                        <a14:foregroundMark x1="62500" y1="65781" x2="62500" y2="65781"/>
                        <a14:foregroundMark x1="62500" y1="65781" x2="62500" y2="65781"/>
                        <a14:foregroundMark x1="59062" y1="71094" x2="62813" y2="62500"/>
                        <a14:foregroundMark x1="49688" y1="61875" x2="63438" y2="71094"/>
                        <a14:foregroundMark x1="74688" y1="47344" x2="77500" y2="42344"/>
                        <a14:foregroundMark x1="54063" y1="71406" x2="60938" y2="72031"/>
                        <a14:foregroundMark x1="14688" y1="31719" x2="14688" y2="31719"/>
                        <a14:foregroundMark x1="14688" y1="31875" x2="14688" y2="31875"/>
                        <a14:foregroundMark x1="10000" y1="34844" x2="16250" y2="30625"/>
                        <a14:foregroundMark x1="2188" y1="31406" x2="8438" y2="29375"/>
                        <a14:foregroundMark x1="13438" y1="37500" x2="13438" y2="37500"/>
                        <a14:foregroundMark x1="23750" y1="31250" x2="23750" y2="31250"/>
                        <a14:foregroundMark x1="28750" y1="27656" x2="28750" y2="27656"/>
                        <a14:foregroundMark x1="40938" y1="45000" x2="52500" y2="48281"/>
                        <a14:foregroundMark x1="58750" y1="60469" x2="66563" y2="62031"/>
                        <a14:foregroundMark x1="66250" y1="45781" x2="69688" y2="47031"/>
                        <a14:foregroundMark x1="65000" y1="59844" x2="70938" y2="57031"/>
                        <a14:foregroundMark x1="45938" y1="57656" x2="49063" y2="5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0" y="4365104"/>
            <a:ext cx="1560004" cy="31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684</Words>
  <Application>Microsoft Office PowerPoint</Application>
  <PresentationFormat>On-screen Show (4:3)</PresentationFormat>
  <Paragraphs>63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Apple Chancery</vt:lpstr>
      <vt:lpstr>Arial</vt:lpstr>
      <vt:lpstr>Calibri</vt:lpstr>
      <vt:lpstr>Office Theme</vt:lpstr>
      <vt:lpstr>PowerPoint Presentation</vt:lpstr>
      <vt:lpstr>PowerPoint Presentation</vt:lpstr>
      <vt:lpstr>Recap: The Great News</vt:lpstr>
      <vt:lpstr>Naba’‑in‑‘Ażim</vt:lpstr>
      <vt:lpstr>Imam Ali (A) = The Great News</vt:lpstr>
      <vt:lpstr>Different Interpretations</vt:lpstr>
      <vt:lpstr>Hadith of the Golden Chain</vt:lpstr>
      <vt:lpstr>Virtues of Studying Surah Nabaa</vt:lpstr>
      <vt:lpstr>Virtues of Reciting Surah Nabaa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Sabera Merali</dc:creator>
  <cp:lastModifiedBy>IS</cp:lastModifiedBy>
  <cp:revision>5</cp:revision>
  <dcterms:created xsi:type="dcterms:W3CDTF">2017-04-05T18:22:14Z</dcterms:created>
  <dcterms:modified xsi:type="dcterms:W3CDTF">2017-04-06T20:05:06Z</dcterms:modified>
</cp:coreProperties>
</file>