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7" r:id="rId2"/>
    <p:sldId id="256" r:id="rId3"/>
    <p:sldId id="268" r:id="rId4"/>
    <p:sldId id="269" r:id="rId5"/>
    <p:sldId id="274" r:id="rId6"/>
    <p:sldId id="260" r:id="rId7"/>
    <p:sldId id="258" r:id="rId8"/>
    <p:sldId id="270" r:id="rId9"/>
    <p:sldId id="271" r:id="rId10"/>
    <p:sldId id="264" r:id="rId11"/>
    <p:sldId id="272" r:id="rId12"/>
    <p:sldId id="259" r:id="rId13"/>
    <p:sldId id="261" r:id="rId14"/>
    <p:sldId id="273" r:id="rId15"/>
    <p:sldId id="262" r:id="rId16"/>
    <p:sldId id="263"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66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324266-EE70-3648-ADD5-36CF7F7F8BFF}" type="datetimeFigureOut">
              <a:rPr lang="en-US" smtClean="0"/>
              <a:t>10/04/17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565D5A-3C9D-264F-81BA-371A9857BCA5}" type="slidenum">
              <a:rPr lang="en-US" smtClean="0"/>
              <a:t>‹#›</a:t>
            </a:fld>
            <a:endParaRPr lang="en-US"/>
          </a:p>
        </p:txBody>
      </p:sp>
    </p:spTree>
    <p:extLst>
      <p:ext uri="{BB962C8B-B14F-4D97-AF65-F5344CB8AC3E}">
        <p14:creationId xmlns:p14="http://schemas.microsoft.com/office/powerpoint/2010/main" val="18738437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654B59-CD46-A142-ACD4-842D82E52B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682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r>
              <a:rPr lang="en-GB" dirty="0" smtClean="0"/>
              <a:t>Teacher to write down ideas on the board as</a:t>
            </a:r>
            <a:r>
              <a:rPr lang="en-GB" baseline="0" dirty="0" smtClean="0"/>
              <a:t> a spider diagram</a:t>
            </a:r>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B2D2AF-CDC6-4E76-B4C7-A1807B79236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0412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Possible answers: </a:t>
            </a:r>
            <a:r>
              <a:rPr lang="en-GB" sz="1200" i="1" kern="1200" dirty="0" smtClean="0">
                <a:solidFill>
                  <a:schemeClr val="tx1"/>
                </a:solidFill>
                <a:effectLst/>
                <a:latin typeface="+mn-lt"/>
                <a:ea typeface="+mn-ea"/>
                <a:cs typeface="+mn-cs"/>
              </a:rPr>
              <a:t>[The sacrifice of Imam </a:t>
            </a:r>
            <a:r>
              <a:rPr lang="en-GB" sz="1200" i="1" kern="1200" dirty="0" err="1" smtClean="0">
                <a:solidFill>
                  <a:schemeClr val="tx1"/>
                </a:solidFill>
                <a:effectLst/>
                <a:latin typeface="+mn-lt"/>
                <a:ea typeface="+mn-ea"/>
                <a:cs typeface="+mn-cs"/>
              </a:rPr>
              <a:t>Husayn</a:t>
            </a:r>
            <a:r>
              <a:rPr lang="en-GB" sz="1200" i="1" kern="1200" dirty="0" smtClean="0">
                <a:solidFill>
                  <a:schemeClr val="tx1"/>
                </a:solidFill>
                <a:effectLst/>
                <a:latin typeface="+mn-lt"/>
                <a:ea typeface="+mn-ea"/>
                <a:cs typeface="+mn-cs"/>
              </a:rPr>
              <a:t> (as) at the tragic event of </a:t>
            </a:r>
            <a:r>
              <a:rPr lang="en-GB" sz="1200" i="1" kern="1200" dirty="0" err="1" smtClean="0">
                <a:solidFill>
                  <a:schemeClr val="tx1"/>
                </a:solidFill>
                <a:effectLst/>
                <a:latin typeface="+mn-lt"/>
                <a:ea typeface="+mn-ea"/>
                <a:cs typeface="+mn-cs"/>
              </a:rPr>
              <a:t>Ashura</a:t>
            </a:r>
            <a:r>
              <a:rPr lang="en-GB" sz="1200" i="1" kern="1200" dirty="0" smtClean="0">
                <a:solidFill>
                  <a:schemeClr val="tx1"/>
                </a:solidFill>
                <a:effectLst/>
                <a:latin typeface="+mn-lt"/>
                <a:ea typeface="+mn-ea"/>
                <a:cs typeface="+mn-cs"/>
              </a:rPr>
              <a:t> in Karbala]</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5</a:t>
            </a:fld>
            <a:endParaRPr lang="en-US"/>
          </a:p>
        </p:txBody>
      </p:sp>
    </p:spTree>
    <p:extLst>
      <p:ext uri="{BB962C8B-B14F-4D97-AF65-F5344CB8AC3E}">
        <p14:creationId xmlns:p14="http://schemas.microsoft.com/office/powerpoint/2010/main" val="290339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Children to read aloud</a:t>
            </a:r>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7</a:t>
            </a:fld>
            <a:endParaRPr lang="en-US"/>
          </a:p>
        </p:txBody>
      </p:sp>
    </p:spTree>
    <p:extLst>
      <p:ext uri="{BB962C8B-B14F-4D97-AF65-F5344CB8AC3E}">
        <p14:creationId xmlns:p14="http://schemas.microsoft.com/office/powerpoint/2010/main" val="398614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Children to read aloud</a:t>
            </a:r>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11</a:t>
            </a:fld>
            <a:endParaRPr lang="en-US"/>
          </a:p>
        </p:txBody>
      </p:sp>
    </p:spTree>
    <p:extLst>
      <p:ext uri="{BB962C8B-B14F-4D97-AF65-F5344CB8AC3E}">
        <p14:creationId xmlns:p14="http://schemas.microsoft.com/office/powerpoint/2010/main" val="3986146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Chn</a:t>
            </a:r>
            <a:r>
              <a:rPr lang="en-US" dirty="0" smtClean="0"/>
              <a:t> to read aloud one by one. Stop </a:t>
            </a:r>
            <a:r>
              <a:rPr lang="en-US" dirty="0" err="1" smtClean="0"/>
              <a:t>chn</a:t>
            </a:r>
            <a:r>
              <a:rPr lang="en-US" dirty="0" smtClean="0"/>
              <a:t> at intervals while reading to discuss any thoughts</a:t>
            </a:r>
            <a:r>
              <a:rPr lang="en-US" baseline="0" dirty="0" smtClean="0"/>
              <a:t> on what the </a:t>
            </a:r>
            <a:r>
              <a:rPr lang="en-US" baseline="0" dirty="0" err="1" smtClean="0"/>
              <a:t>ayats</a:t>
            </a:r>
            <a:r>
              <a:rPr lang="en-US" baseline="0" dirty="0" smtClean="0"/>
              <a:t> are referring to.</a:t>
            </a:r>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15</a:t>
            </a:fld>
            <a:endParaRPr lang="en-US"/>
          </a:p>
        </p:txBody>
      </p:sp>
    </p:spTree>
    <p:extLst>
      <p:ext uri="{BB962C8B-B14F-4D97-AF65-F5344CB8AC3E}">
        <p14:creationId xmlns:p14="http://schemas.microsoft.com/office/powerpoint/2010/main" val="776426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Chn</a:t>
            </a:r>
            <a:r>
              <a:rPr lang="en-US" baseline="0" dirty="0" smtClean="0"/>
              <a:t> may present to another pair if you are short on time</a:t>
            </a:r>
            <a:r>
              <a:rPr lang="en-US" baseline="0" dirty="0" smtClean="0"/>
              <a: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baseline="0" dirty="0" smtClean="0"/>
              <a:t>Answers: </a:t>
            </a:r>
            <a:r>
              <a:rPr lang="en-GB" sz="1200" i="1" kern="1200" dirty="0" smtClean="0">
                <a:solidFill>
                  <a:schemeClr val="tx1"/>
                </a:solidFill>
                <a:effectLst/>
                <a:latin typeface="+mn-lt"/>
                <a:ea typeface="+mn-ea"/>
                <a:cs typeface="+mn-cs"/>
              </a:rPr>
              <a:t>[</a:t>
            </a:r>
            <a:r>
              <a:rPr lang="en-GB" sz="1200" i="1" kern="1200" dirty="0" err="1" smtClean="0">
                <a:solidFill>
                  <a:schemeClr val="tx1"/>
                </a:solidFill>
                <a:effectLst/>
                <a:latin typeface="+mn-lt"/>
                <a:ea typeface="+mn-ea"/>
                <a:cs typeface="+mn-cs"/>
              </a:rPr>
              <a:t>Kaaba</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Saee</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Ramy</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Zamzam</a:t>
            </a:r>
            <a:r>
              <a:rPr lang="en-GB" sz="1200" i="1"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16</a:t>
            </a:fld>
            <a:endParaRPr lang="en-US"/>
          </a:p>
        </p:txBody>
      </p:sp>
    </p:spTree>
    <p:extLst>
      <p:ext uri="{BB962C8B-B14F-4D97-AF65-F5344CB8AC3E}">
        <p14:creationId xmlns:p14="http://schemas.microsoft.com/office/powerpoint/2010/main" val="3475716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Possible answers: </a:t>
            </a:r>
            <a:r>
              <a:rPr lang="en-GB" sz="1200" i="1" kern="1200" dirty="0" smtClean="0">
                <a:solidFill>
                  <a:schemeClr val="tx1"/>
                </a:solidFill>
                <a:effectLst/>
                <a:latin typeface="+mn-lt"/>
                <a:ea typeface="+mn-ea"/>
                <a:cs typeface="+mn-cs"/>
              </a:rPr>
              <a:t>[Faith and trust in Allah (</a:t>
            </a:r>
            <a:r>
              <a:rPr lang="en-GB" sz="1200" i="1" kern="1200" dirty="0" err="1" smtClean="0">
                <a:solidFill>
                  <a:schemeClr val="tx1"/>
                </a:solidFill>
                <a:effectLst/>
                <a:latin typeface="+mn-lt"/>
                <a:ea typeface="+mn-ea"/>
                <a:cs typeface="+mn-cs"/>
              </a:rPr>
              <a:t>swt</a:t>
            </a:r>
            <a:r>
              <a:rPr lang="en-GB" sz="1200" i="1" kern="1200" dirty="0" smtClean="0">
                <a:solidFill>
                  <a:schemeClr val="tx1"/>
                </a:solidFill>
                <a:effectLst/>
                <a:latin typeface="+mn-lt"/>
                <a:ea typeface="+mn-ea"/>
                <a:cs typeface="+mn-cs"/>
              </a:rPr>
              <a:t>), obedience to Allah (</a:t>
            </a:r>
            <a:r>
              <a:rPr lang="en-GB" sz="1200" i="1" kern="1200" dirty="0" err="1" smtClean="0">
                <a:solidFill>
                  <a:schemeClr val="tx1"/>
                </a:solidFill>
                <a:effectLst/>
                <a:latin typeface="+mn-lt"/>
                <a:ea typeface="+mn-ea"/>
                <a:cs typeface="+mn-cs"/>
              </a:rPr>
              <a:t>swt</a:t>
            </a:r>
            <a:r>
              <a:rPr lang="en-GB" sz="1200" i="1" kern="1200" dirty="0" smtClean="0">
                <a:solidFill>
                  <a:schemeClr val="tx1"/>
                </a:solidFill>
                <a:effectLst/>
                <a:latin typeface="+mn-lt"/>
                <a:ea typeface="+mn-ea"/>
                <a:cs typeface="+mn-cs"/>
              </a:rPr>
              <a:t>) and parents, firmness in religion, recognising </a:t>
            </a:r>
            <a:r>
              <a:rPr lang="en-GB" sz="1200" i="1" kern="1200" dirty="0" err="1" smtClean="0">
                <a:solidFill>
                  <a:schemeClr val="tx1"/>
                </a:solidFill>
                <a:effectLst/>
                <a:latin typeface="+mn-lt"/>
                <a:ea typeface="+mn-ea"/>
                <a:cs typeface="+mn-cs"/>
              </a:rPr>
              <a:t>Shaytan’s</a:t>
            </a:r>
            <a:r>
              <a:rPr lang="en-GB" sz="1200" i="1" kern="1200" dirty="0" smtClean="0">
                <a:solidFill>
                  <a:schemeClr val="tx1"/>
                </a:solidFill>
                <a:effectLst/>
                <a:latin typeface="+mn-lt"/>
                <a:ea typeface="+mn-ea"/>
                <a:cs typeface="+mn-cs"/>
              </a:rPr>
              <a:t> whispers as evil and misguiding…]</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C565D5A-3C9D-264F-81BA-371A9857BCA5}" type="slidenum">
              <a:rPr lang="en-US" smtClean="0"/>
              <a:t>17</a:t>
            </a:fld>
            <a:endParaRPr lang="en-US"/>
          </a:p>
        </p:txBody>
      </p:sp>
    </p:spTree>
    <p:extLst>
      <p:ext uri="{BB962C8B-B14F-4D97-AF65-F5344CB8AC3E}">
        <p14:creationId xmlns:p14="http://schemas.microsoft.com/office/powerpoint/2010/main" val="243580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GB"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88EC7869-25F5-974D-A60E-81E951E6AD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GB"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C60003-1358-4A46-9276-ABE3DFDE9D96}" type="datetimeFigureOut">
              <a:rPr lang="en-US" smtClean="0"/>
              <a:t>10/04/17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GB"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C60003-1358-4A46-9276-ABE3DFDE9D96}" type="datetimeFigureOut">
              <a:rPr lang="en-US" smtClean="0"/>
              <a:t>10/04/17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C7869-25F5-974D-A60E-81E951E6AD3F}"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6C60003-1358-4A46-9276-ABE3DFDE9D96}" type="datetimeFigureOut">
              <a:rPr lang="en-US" smtClean="0"/>
              <a:t>10/04/17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C7869-25F5-974D-A60E-81E951E6AD3F}"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GB"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B6C60003-1358-4A46-9276-ABE3DFDE9D96}" type="datetimeFigureOut">
              <a:rPr lang="en-US" smtClean="0"/>
              <a:t>10/04/17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6C60003-1358-4A46-9276-ABE3DFDE9D96}" type="datetimeFigureOut">
              <a:rPr lang="en-US" smtClean="0"/>
              <a:t>10/04/17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C7869-25F5-974D-A60E-81E951E6AD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GB"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C60003-1358-4A46-9276-ABE3DFDE9D96}" type="datetimeFigureOut">
              <a:rPr lang="en-US" smtClean="0"/>
              <a:t>10/04/17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C7869-25F5-974D-A60E-81E951E6AD3F}"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GB"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6C60003-1358-4A46-9276-ABE3DFDE9D96}" type="datetimeFigureOut">
              <a:rPr lang="en-US" smtClean="0"/>
              <a:t>10/04/17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C7869-25F5-974D-A60E-81E951E6AD3F}"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GB"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GB"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B6C60003-1358-4A46-9276-ABE3DFDE9D96}" type="datetimeFigureOut">
              <a:rPr lang="en-US" smtClean="0"/>
              <a:t>10/04/17</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8EC7869-25F5-974D-A60E-81E951E6AD3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1547664" y="548680"/>
            <a:ext cx="6075294" cy="5341408"/>
          </a:xfrm>
          <a:prstGeom prst="ellipse">
            <a:avLst/>
          </a:prstGeom>
          <a:ln>
            <a:noFill/>
          </a:ln>
          <a:effectLst>
            <a:softEdge rad="112500"/>
          </a:effectLst>
        </p:spPr>
      </p:pic>
      <p:sp>
        <p:nvSpPr>
          <p:cNvPr id="5" name="Rectangle 4"/>
          <p:cNvSpPr/>
          <p:nvPr/>
        </p:nvSpPr>
        <p:spPr>
          <a:xfrm>
            <a:off x="1270085" y="1221372"/>
            <a:ext cx="6765644" cy="3046988"/>
          </a:xfrm>
          <a:prstGeom prst="rect">
            <a:avLst/>
          </a:prstGeom>
          <a:noFill/>
        </p:spPr>
        <p:txBody>
          <a:bodyPr wrap="square" lIns="91440" tIns="45720" rIns="91440" bIns="45720" anchor="t">
            <a:spAutoFit/>
          </a:bodyPr>
          <a:lstStyle/>
          <a:p>
            <a:pPr algn="ctr" defTabSz="457200"/>
            <a:r>
              <a:rPr lang="x-none" sz="9600" b="1" dirty="0">
                <a:ln w="28575" cmpd="sng">
                  <a:solidFill>
                    <a:prstClr val="black">
                      <a:lumMod val="85000"/>
                      <a:lumOff val="15000"/>
                    </a:prstClr>
                  </a:solidFill>
                  <a:prstDash val="solid"/>
                </a:ln>
                <a:solidFill>
                  <a:srgbClr val="FFFF00"/>
                </a:solidFill>
                <a:latin typeface="Apple Chancery" pitchFamily="66" charset="0"/>
              </a:rPr>
              <a:t>Qur`an Appreciation</a:t>
            </a:r>
          </a:p>
        </p:txBody>
      </p:sp>
      <p:sp>
        <p:nvSpPr>
          <p:cNvPr id="2" name="Footer Placeholder 1"/>
          <p:cNvSpPr>
            <a:spLocks noGrp="1"/>
          </p:cNvSpPr>
          <p:nvPr>
            <p:ph type="ftr" sz="quarter" idx="11"/>
          </p:nvPr>
        </p:nvSpPr>
        <p:spPr/>
        <p:txBody>
          <a:bodyPr/>
          <a:lstStyle/>
          <a:p>
            <a:pPr defTabSz="457200"/>
            <a:r>
              <a:rPr lang="en-US" dirty="0">
                <a:solidFill>
                  <a:prstClr val="white"/>
                </a:solidFill>
                <a:latin typeface="News Gothic MT"/>
              </a:rPr>
              <a:t>Lesson 3 – </a:t>
            </a:r>
            <a:r>
              <a:rPr lang="en-US" dirty="0" err="1">
                <a:solidFill>
                  <a:prstClr val="white"/>
                </a:solidFill>
                <a:latin typeface="News Gothic MT"/>
              </a:rPr>
              <a:t>Makki</a:t>
            </a:r>
            <a:r>
              <a:rPr lang="en-US" dirty="0">
                <a:solidFill>
                  <a:prstClr val="white"/>
                </a:solidFill>
                <a:latin typeface="News Gothic MT"/>
              </a:rPr>
              <a:t> and </a:t>
            </a:r>
            <a:r>
              <a:rPr lang="en-US" dirty="0" err="1">
                <a:solidFill>
                  <a:prstClr val="white"/>
                </a:solidFill>
                <a:latin typeface="News Gothic MT"/>
              </a:rPr>
              <a:t>Madani</a:t>
            </a:r>
            <a:r>
              <a:rPr lang="en-US" dirty="0">
                <a:solidFill>
                  <a:prstClr val="white"/>
                </a:solidFill>
                <a:latin typeface="News Gothic MT"/>
              </a:rPr>
              <a:t> verses</a:t>
            </a:r>
          </a:p>
        </p:txBody>
      </p:sp>
      <p:sp>
        <p:nvSpPr>
          <p:cNvPr id="3" name="Slide Number Placeholder 2"/>
          <p:cNvSpPr>
            <a:spLocks noGrp="1"/>
          </p:cNvSpPr>
          <p:nvPr>
            <p:ph type="sldNum" sz="quarter" idx="12"/>
          </p:nvPr>
        </p:nvSpPr>
        <p:spPr/>
        <p:txBody>
          <a:bodyPr/>
          <a:lstStyle/>
          <a:p>
            <a:pPr defTabSz="457200"/>
            <a:endParaRPr lang="en-US" dirty="0">
              <a:solidFill>
                <a:prstClr val="white"/>
              </a:solidFill>
              <a:latin typeface="News Gothic MT"/>
            </a:endParaRPr>
          </a:p>
        </p:txBody>
      </p:sp>
      <p:sp>
        <p:nvSpPr>
          <p:cNvPr id="6" name="Horizontal Scroll 5"/>
          <p:cNvSpPr/>
          <p:nvPr/>
        </p:nvSpPr>
        <p:spPr>
          <a:xfrm>
            <a:off x="714323" y="0"/>
            <a:ext cx="7936926" cy="1454928"/>
          </a:xfrm>
          <a:prstGeom prst="horizontalScroll">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u="sng" dirty="0">
                <a:solidFill>
                  <a:srgbClr val="000090"/>
                </a:solidFill>
              </a:rPr>
              <a:t>Lesson 8 - The Great Sacrifice</a:t>
            </a:r>
            <a:endParaRPr lang="en-GB" sz="3600" b="1" dirty="0">
              <a:solidFill>
                <a:srgbClr val="000090"/>
              </a:solidFill>
            </a:endParaRPr>
          </a:p>
        </p:txBody>
      </p:sp>
    </p:spTree>
    <p:extLst>
      <p:ext uri="{BB962C8B-B14F-4D97-AF65-F5344CB8AC3E}">
        <p14:creationId xmlns:p14="http://schemas.microsoft.com/office/powerpoint/2010/main" val="4176892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463175" y="0"/>
            <a:ext cx="5094940" cy="3877732"/>
          </a:xfrm>
          <a:prstGeom prst="star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smtClean="0">
              <a:solidFill>
                <a:schemeClr val="bg1"/>
              </a:solidFill>
            </a:endParaRPr>
          </a:p>
          <a:p>
            <a:pPr algn="ctr"/>
            <a:r>
              <a:rPr lang="en-GB" sz="2000" b="1" dirty="0" smtClean="0">
                <a:solidFill>
                  <a:srgbClr val="000000"/>
                </a:solidFill>
              </a:rPr>
              <a:t>When </a:t>
            </a:r>
            <a:r>
              <a:rPr lang="en-GB" sz="2000" b="1" dirty="0">
                <a:solidFill>
                  <a:srgbClr val="000000"/>
                </a:solidFill>
              </a:rPr>
              <a:t>he took the blindfold from his eyes he looked down and did not see Prophet Ismail. Instead he saw a dead ram and Prophet Ismail was at his side all safe and sound</a:t>
            </a:r>
            <a:r>
              <a:rPr lang="en-GB" sz="2000" b="1" dirty="0">
                <a:solidFill>
                  <a:srgbClr val="000000"/>
                </a:solidFill>
              </a:rPr>
              <a:t> </a:t>
            </a:r>
            <a:endParaRPr lang="en-US" sz="2000" b="1" dirty="0">
              <a:solidFill>
                <a:srgbClr val="000000"/>
              </a:solidFill>
            </a:endParaRPr>
          </a:p>
        </p:txBody>
      </p:sp>
      <p:sp>
        <p:nvSpPr>
          <p:cNvPr id="5" name="Oval 4"/>
          <p:cNvSpPr/>
          <p:nvPr/>
        </p:nvSpPr>
        <p:spPr>
          <a:xfrm>
            <a:off x="149577" y="4152403"/>
            <a:ext cx="3632201" cy="2450186"/>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t>An angel, upon the command of Allah (</a:t>
            </a:r>
            <a:r>
              <a:rPr lang="en-GB" sz="2400" dirty="0" err="1"/>
              <a:t>swt</a:t>
            </a:r>
            <a:r>
              <a:rPr lang="en-GB" sz="2400" dirty="0"/>
              <a:t>) had placed the ram to be sacrificed instead of Prophet Ismail. </a:t>
            </a:r>
            <a:endParaRPr lang="en-US" sz="2400" b="1" dirty="0"/>
          </a:p>
        </p:txBody>
      </p:sp>
      <p:sp>
        <p:nvSpPr>
          <p:cNvPr id="6" name="Oval 5"/>
          <p:cNvSpPr/>
          <p:nvPr/>
        </p:nvSpPr>
        <p:spPr>
          <a:xfrm>
            <a:off x="5630334" y="2404696"/>
            <a:ext cx="3513666" cy="167216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rgbClr val="000000"/>
                </a:solidFill>
              </a:rPr>
              <a:t>He then heard a voice telling him not to worry as Allah (</a:t>
            </a:r>
            <a:r>
              <a:rPr lang="en-GB" sz="2000" b="1" dirty="0" err="1">
                <a:solidFill>
                  <a:srgbClr val="000000"/>
                </a:solidFill>
              </a:rPr>
              <a:t>swt</a:t>
            </a:r>
            <a:r>
              <a:rPr lang="en-GB" sz="2000" b="1" dirty="0">
                <a:solidFill>
                  <a:srgbClr val="000000"/>
                </a:solidFill>
              </a:rPr>
              <a:t>) looks after his followers. </a:t>
            </a:r>
            <a:endParaRPr lang="en-US" b="1" dirty="0">
              <a:solidFill>
                <a:srgbClr val="000000"/>
              </a:solidFill>
            </a:endParaRPr>
          </a:p>
        </p:txBody>
      </p:sp>
      <p:sp>
        <p:nvSpPr>
          <p:cNvPr id="8" name="Oval 7"/>
          <p:cNvSpPr/>
          <p:nvPr/>
        </p:nvSpPr>
        <p:spPr>
          <a:xfrm>
            <a:off x="4346554" y="192569"/>
            <a:ext cx="3318269" cy="2212127"/>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dirty="0"/>
              <a:t>Prophet Ibrahim was obviously confused and concerned that he was not able to fulfil what he saw in his dream</a:t>
            </a:r>
            <a:r>
              <a:rPr lang="en-GB" sz="2000" dirty="0"/>
              <a:t> </a:t>
            </a:r>
            <a:endParaRPr lang="en-US" sz="2000" b="1" dirty="0"/>
          </a:p>
        </p:txBody>
      </p:sp>
      <p:sp>
        <p:nvSpPr>
          <p:cNvPr id="9" name="Oval 8"/>
          <p:cNvSpPr/>
          <p:nvPr/>
        </p:nvSpPr>
        <p:spPr>
          <a:xfrm>
            <a:off x="4631765" y="4152402"/>
            <a:ext cx="3877235" cy="2577187"/>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GB" sz="2000" b="1" dirty="0">
                <a:solidFill>
                  <a:srgbClr val="000000"/>
                </a:solidFill>
              </a:rPr>
              <a:t>This was actually a test from Allah (</a:t>
            </a:r>
            <a:r>
              <a:rPr lang="en-GB" sz="2000" b="1" dirty="0" err="1">
                <a:solidFill>
                  <a:srgbClr val="000000"/>
                </a:solidFill>
              </a:rPr>
              <a:t>swt</a:t>
            </a:r>
            <a:r>
              <a:rPr lang="en-GB" sz="2000" b="1" dirty="0">
                <a:solidFill>
                  <a:srgbClr val="000000"/>
                </a:solidFill>
              </a:rPr>
              <a:t>) and Prophet Ibrahim and Prophet Ismail had both passed this difficult test with flying </a:t>
            </a:r>
            <a:r>
              <a:rPr lang="en-GB" sz="2000" b="1" dirty="0" smtClean="0">
                <a:solidFill>
                  <a:srgbClr val="000000"/>
                </a:solidFill>
              </a:rPr>
              <a:t>colours!!</a:t>
            </a:r>
            <a:endParaRPr lang="en-GB" sz="2000" b="1" dirty="0">
              <a:solidFill>
                <a:srgbClr val="000000"/>
              </a:solidFill>
            </a:endParaRPr>
          </a:p>
        </p:txBody>
      </p:sp>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164353" y="437445"/>
            <a:ext cx="8979647" cy="5524085"/>
          </a:xfrm>
          <a:prstGeom prst="verticalScroll">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62000" y="437445"/>
            <a:ext cx="7530353" cy="5632311"/>
          </a:xfrm>
          <a:prstGeom prst="rect">
            <a:avLst/>
          </a:prstGeom>
        </p:spPr>
        <p:txBody>
          <a:bodyPr wrap="square">
            <a:spAutoFit/>
          </a:bodyPr>
          <a:lstStyle/>
          <a:p>
            <a:pPr algn="ctr"/>
            <a:r>
              <a:rPr lang="en-GB" sz="4000" b="1" dirty="0">
                <a:solidFill>
                  <a:srgbClr val="000000"/>
                </a:solidFill>
              </a:rPr>
              <a:t>“ ‘You have fulfilled the vision!’ Indeed, We thus reward the doers of good. Indeed, this was the clear trial. And We ransomed him with a great sacrifice. And We left for him [favourable mention] among later generations.” – Surah as-</a:t>
            </a:r>
            <a:r>
              <a:rPr lang="en-GB" sz="4000" b="1" dirty="0" err="1">
                <a:solidFill>
                  <a:srgbClr val="000000"/>
                </a:solidFill>
              </a:rPr>
              <a:t>Saffat</a:t>
            </a:r>
            <a:r>
              <a:rPr lang="en-GB" sz="4000" b="1" dirty="0">
                <a:solidFill>
                  <a:srgbClr val="000000"/>
                </a:solidFill>
              </a:rPr>
              <a:t> 37:105-108</a:t>
            </a:r>
            <a:endParaRPr lang="en-GB" sz="4000" dirty="0">
              <a:solidFill>
                <a:srgbClr val="000000"/>
              </a:solidFill>
            </a:endParaRPr>
          </a:p>
        </p:txBody>
      </p:sp>
    </p:spTree>
    <p:extLst>
      <p:ext uri="{BB962C8B-B14F-4D97-AF65-F5344CB8AC3E}">
        <p14:creationId xmlns:p14="http://schemas.microsoft.com/office/powerpoint/2010/main" val="6614557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ular Callout 2"/>
          <p:cNvSpPr/>
          <p:nvPr/>
        </p:nvSpPr>
        <p:spPr>
          <a:xfrm>
            <a:off x="2483555" y="663221"/>
            <a:ext cx="6017974" cy="3744425"/>
          </a:xfrm>
          <a:prstGeom prst="wedgeRoundRectCallou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800" dirty="0" smtClean="0"/>
              <a:t>Can you think of when in th</a:t>
            </a:r>
            <a:r>
              <a:rPr lang="en-US" sz="4800" dirty="0" smtClean="0"/>
              <a:t>e ritual of Hajj we remember this act of sacrifice?</a:t>
            </a:r>
            <a:endParaRPr lang="en-US" sz="4800" dirty="0"/>
          </a:p>
        </p:txBody>
      </p:sp>
      <p:pic>
        <p:nvPicPr>
          <p:cNvPr id="4" name="Picture 3" descr="images-1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156" y="4137378"/>
            <a:ext cx="2590800" cy="2590800"/>
          </a:xfrm>
          <a:prstGeom prst="rect">
            <a:avLst/>
          </a:prstGeom>
        </p:spPr>
      </p:pic>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1"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ircle(in)">
                                      <p:cBhvr>
                                        <p:cTn id="11"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9177" y="194234"/>
            <a:ext cx="7799294" cy="54087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On the 10</a:t>
            </a:r>
            <a:r>
              <a:rPr lang="en-GB" sz="2400" b="1" baseline="30000" dirty="0">
                <a:solidFill>
                  <a:srgbClr val="000000"/>
                </a:solidFill>
              </a:rPr>
              <a:t>th</a:t>
            </a:r>
            <a:r>
              <a:rPr lang="en-GB" sz="2400" b="1" dirty="0">
                <a:solidFill>
                  <a:srgbClr val="000000"/>
                </a:solidFill>
              </a:rPr>
              <a:t> of </a:t>
            </a:r>
            <a:r>
              <a:rPr lang="en-GB" sz="2400" b="1" dirty="0" err="1">
                <a:solidFill>
                  <a:srgbClr val="000000"/>
                </a:solidFill>
              </a:rPr>
              <a:t>Dhulhijja</a:t>
            </a:r>
            <a:r>
              <a:rPr lang="en-GB" sz="2400" b="1" dirty="0">
                <a:solidFill>
                  <a:srgbClr val="000000"/>
                </a:solidFill>
              </a:rPr>
              <a:t>, after performing </a:t>
            </a:r>
            <a:r>
              <a:rPr lang="en-GB" sz="2400" b="1" dirty="0" err="1">
                <a:solidFill>
                  <a:srgbClr val="000000"/>
                </a:solidFill>
              </a:rPr>
              <a:t>Ramy</a:t>
            </a:r>
            <a:r>
              <a:rPr lang="en-GB" sz="2400" b="1" dirty="0">
                <a:solidFill>
                  <a:srgbClr val="000000"/>
                </a:solidFill>
              </a:rPr>
              <a:t>, the stoning of the </a:t>
            </a:r>
            <a:r>
              <a:rPr lang="en-GB" sz="2400" b="1" dirty="0" err="1">
                <a:solidFill>
                  <a:srgbClr val="000000"/>
                </a:solidFill>
              </a:rPr>
              <a:t>Shaytan</a:t>
            </a:r>
            <a:r>
              <a:rPr lang="en-GB" sz="2400" b="1" dirty="0">
                <a:solidFill>
                  <a:srgbClr val="000000"/>
                </a:solidFill>
              </a:rPr>
              <a:t>, the Muslims then sacrifice an animal in following the footsteps of the two great prophets. </a:t>
            </a:r>
            <a:endParaRPr lang="en-GB" sz="2400" b="1" dirty="0" smtClean="0">
              <a:solidFill>
                <a:srgbClr val="000000"/>
              </a:solidFill>
            </a:endParaRPr>
          </a:p>
          <a:p>
            <a:pPr algn="ctr"/>
            <a:endParaRPr lang="en-GB" sz="2400" b="1" dirty="0" smtClean="0">
              <a:solidFill>
                <a:srgbClr val="000000"/>
              </a:solidFill>
            </a:endParaRPr>
          </a:p>
          <a:p>
            <a:pPr algn="ctr"/>
            <a:r>
              <a:rPr lang="en-GB" sz="2400" b="1" dirty="0" smtClean="0">
                <a:solidFill>
                  <a:srgbClr val="000000"/>
                </a:solidFill>
              </a:rPr>
              <a:t>Once </a:t>
            </a:r>
            <a:r>
              <a:rPr lang="en-GB" sz="2400" b="1" dirty="0">
                <a:solidFill>
                  <a:srgbClr val="000000"/>
                </a:solidFill>
              </a:rPr>
              <a:t>this has been completed, they are officially granted the title of ‘Hajji’ </a:t>
            </a:r>
            <a:endParaRPr lang="en-GB" sz="2400" b="1" dirty="0" smtClean="0">
              <a:solidFill>
                <a:srgbClr val="000000"/>
              </a:solidFill>
            </a:endParaRPr>
          </a:p>
          <a:p>
            <a:pPr algn="ctr"/>
            <a:r>
              <a:rPr lang="en-GB" sz="2400" b="1" dirty="0" smtClean="0">
                <a:solidFill>
                  <a:srgbClr val="000000"/>
                </a:solidFill>
              </a:rPr>
              <a:t>– </a:t>
            </a:r>
            <a:r>
              <a:rPr lang="en-GB" sz="2400" b="1" dirty="0">
                <a:solidFill>
                  <a:srgbClr val="000000"/>
                </a:solidFill>
              </a:rPr>
              <a:t>one who has completed Hajj and this also marks the beginning of the celebration of Eid-</a:t>
            </a:r>
            <a:r>
              <a:rPr lang="en-GB" sz="2400" b="1" dirty="0" err="1">
                <a:solidFill>
                  <a:srgbClr val="000000"/>
                </a:solidFill>
              </a:rPr>
              <a:t>ul</a:t>
            </a:r>
            <a:r>
              <a:rPr lang="en-GB" sz="2400" b="1" dirty="0">
                <a:solidFill>
                  <a:srgbClr val="000000"/>
                </a:solidFill>
              </a:rPr>
              <a:t>-</a:t>
            </a:r>
            <a:r>
              <a:rPr lang="en-GB" sz="2400" b="1" dirty="0" err="1">
                <a:solidFill>
                  <a:srgbClr val="000000"/>
                </a:solidFill>
              </a:rPr>
              <a:t>Adha</a:t>
            </a:r>
            <a:r>
              <a:rPr lang="en-GB" sz="2400" b="1" dirty="0">
                <a:solidFill>
                  <a:srgbClr val="000000"/>
                </a:solidFill>
              </a:rPr>
              <a:t>: </a:t>
            </a:r>
            <a:endParaRPr lang="en-GB" sz="2400" b="1" dirty="0" smtClean="0">
              <a:solidFill>
                <a:srgbClr val="000000"/>
              </a:solidFill>
            </a:endParaRPr>
          </a:p>
          <a:p>
            <a:pPr algn="ctr"/>
            <a:endParaRPr lang="en-GB" sz="2400" b="1" dirty="0" smtClean="0">
              <a:solidFill>
                <a:srgbClr val="000000"/>
              </a:solidFill>
            </a:endParaRPr>
          </a:p>
          <a:p>
            <a:pPr algn="ctr"/>
            <a:r>
              <a:rPr lang="en-GB" sz="2400" b="1" dirty="0" smtClean="0">
                <a:solidFill>
                  <a:srgbClr val="000000"/>
                </a:solidFill>
              </a:rPr>
              <a:t>the </a:t>
            </a:r>
            <a:r>
              <a:rPr lang="en-GB" sz="2400" b="1" dirty="0">
                <a:solidFill>
                  <a:srgbClr val="000000"/>
                </a:solidFill>
              </a:rPr>
              <a:t>Eid of Sacrifice which is celebrated by all Muslims across the world.</a:t>
            </a:r>
          </a:p>
        </p:txBody>
      </p:sp>
      <p:pic>
        <p:nvPicPr>
          <p:cNvPr id="6" name="Picture 5" descr="th-10.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1200" y="4766234"/>
            <a:ext cx="2722800" cy="2091765"/>
          </a:xfrm>
          <a:prstGeom prst="rect">
            <a:avLst/>
          </a:prstGeom>
        </p:spPr>
      </p:pic>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barn(inVertical)">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strips(downLeft)">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0" y="179294"/>
            <a:ext cx="4616824" cy="3302000"/>
          </a:xfrm>
          <a:prstGeom prst="hexag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A few years after this event in the life of Prophet Ibrahim, Allah (</a:t>
            </a:r>
            <a:r>
              <a:rPr lang="en-GB" sz="2400" b="1" dirty="0" err="1">
                <a:solidFill>
                  <a:srgbClr val="000000"/>
                </a:solidFill>
              </a:rPr>
              <a:t>swt</a:t>
            </a:r>
            <a:r>
              <a:rPr lang="en-GB" sz="2400" b="1" dirty="0">
                <a:solidFill>
                  <a:srgbClr val="000000"/>
                </a:solidFill>
              </a:rPr>
              <a:t>) blessed him with another son through his first wife, Lady Sarah.</a:t>
            </a:r>
            <a:r>
              <a:rPr lang="en-GB" sz="2400" b="1" dirty="0">
                <a:solidFill>
                  <a:srgbClr val="000000"/>
                </a:solidFill>
              </a:rPr>
              <a:t> </a:t>
            </a:r>
            <a:endParaRPr lang="en-US" sz="2400" b="1" dirty="0">
              <a:solidFill>
                <a:srgbClr val="000000"/>
              </a:solidFill>
            </a:endParaRPr>
          </a:p>
        </p:txBody>
      </p:sp>
      <p:sp>
        <p:nvSpPr>
          <p:cNvPr id="5" name="Hexagon 4"/>
          <p:cNvSpPr/>
          <p:nvPr/>
        </p:nvSpPr>
        <p:spPr>
          <a:xfrm>
            <a:off x="1419412" y="3179482"/>
            <a:ext cx="5023224" cy="3768165"/>
          </a:xfrm>
          <a:prstGeom prst="hexagon">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a:t>In fact, several prophets come from the lineage of Prophet </a:t>
            </a:r>
            <a:r>
              <a:rPr lang="en-GB" sz="2800" b="1" dirty="0" err="1"/>
              <a:t>Is’haq</a:t>
            </a:r>
            <a:r>
              <a:rPr lang="en-GB" sz="2800" b="1" dirty="0"/>
              <a:t> such as Prophet </a:t>
            </a:r>
            <a:r>
              <a:rPr lang="en-GB" sz="2800" b="1" dirty="0" err="1"/>
              <a:t>Yaqub</a:t>
            </a:r>
            <a:r>
              <a:rPr lang="en-GB" sz="2800" b="1" dirty="0"/>
              <a:t>, Prophet Yusuf, Prophet Musa and Prophet Isa.</a:t>
            </a:r>
          </a:p>
        </p:txBody>
      </p:sp>
      <p:sp>
        <p:nvSpPr>
          <p:cNvPr id="6" name="Hexagon 5"/>
          <p:cNvSpPr/>
          <p:nvPr/>
        </p:nvSpPr>
        <p:spPr>
          <a:xfrm>
            <a:off x="4527176" y="283882"/>
            <a:ext cx="4616824" cy="3302000"/>
          </a:xfrm>
          <a:prstGeom prst="hexagon">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a:solidFill>
                  <a:srgbClr val="000000"/>
                </a:solidFill>
              </a:rPr>
              <a:t>This son was named </a:t>
            </a:r>
            <a:r>
              <a:rPr lang="en-GB" sz="3200" b="1" dirty="0" err="1">
                <a:solidFill>
                  <a:srgbClr val="000000"/>
                </a:solidFill>
              </a:rPr>
              <a:t>Is’haq</a:t>
            </a:r>
            <a:r>
              <a:rPr lang="en-GB" sz="3200" b="1" dirty="0">
                <a:solidFill>
                  <a:srgbClr val="000000"/>
                </a:solidFill>
              </a:rPr>
              <a:t> and he too grew up to become a prophet. </a:t>
            </a:r>
            <a:endParaRPr lang="en-US" sz="3200" b="1" dirty="0">
              <a:solidFill>
                <a:srgbClr val="000000"/>
              </a:solidFill>
            </a:endParaRPr>
          </a:p>
        </p:txBody>
      </p:sp>
    </p:spTree>
    <p:extLst>
      <p:ext uri="{BB962C8B-B14F-4D97-AF65-F5344CB8AC3E}">
        <p14:creationId xmlns:p14="http://schemas.microsoft.com/office/powerpoint/2010/main" val="13561111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3778" y="4241800"/>
            <a:ext cx="3048000" cy="2616200"/>
          </a:xfrm>
          <a:prstGeom prst="rect">
            <a:avLst/>
          </a:prstGeom>
        </p:spPr>
      </p:pic>
      <p:sp>
        <p:nvSpPr>
          <p:cNvPr id="3" name="Oval Callout 2"/>
          <p:cNvSpPr/>
          <p:nvPr/>
        </p:nvSpPr>
        <p:spPr>
          <a:xfrm>
            <a:off x="903111" y="225778"/>
            <a:ext cx="6223830" cy="3556000"/>
          </a:xfrm>
          <a:prstGeom prst="wedgeEllipseCallout">
            <a:avLst>
              <a:gd name="adj1" fmla="val 39841"/>
              <a:gd name="adj2" fmla="val 59457"/>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000" b="1" dirty="0" smtClean="0"/>
              <a:t>Is Prophet </a:t>
            </a:r>
            <a:r>
              <a:rPr lang="en-GB" sz="4000" b="1" dirty="0"/>
              <a:t>Muhammad (saw) </a:t>
            </a:r>
            <a:r>
              <a:rPr lang="en-GB" sz="4000" b="1" dirty="0" smtClean="0"/>
              <a:t>a </a:t>
            </a:r>
            <a:r>
              <a:rPr lang="en-GB" sz="4000" b="1" dirty="0"/>
              <a:t>descendant of Prophet Ismail.</a:t>
            </a:r>
          </a:p>
          <a:p>
            <a:pPr algn="ctr"/>
            <a:endParaRPr lang="en-US" sz="3600" b="1" dirty="0">
              <a:solidFill>
                <a:srgbClr val="000000"/>
              </a:solidFill>
            </a:endParaRPr>
          </a:p>
        </p:txBody>
      </p:sp>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known-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978" y="4157839"/>
            <a:ext cx="3149600" cy="2578100"/>
          </a:xfrm>
          <a:prstGeom prst="rect">
            <a:avLst/>
          </a:prstGeom>
        </p:spPr>
      </p:pic>
      <p:sp>
        <p:nvSpPr>
          <p:cNvPr id="3" name="Wave 2"/>
          <p:cNvSpPr/>
          <p:nvPr/>
        </p:nvSpPr>
        <p:spPr>
          <a:xfrm>
            <a:off x="2046111" y="493889"/>
            <a:ext cx="6731000" cy="3663950"/>
          </a:xfrm>
          <a:prstGeom prst="wav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solidFill>
                  <a:srgbClr val="000000"/>
                </a:solidFill>
              </a:rPr>
              <a:t>In groups bring together all </a:t>
            </a:r>
            <a:r>
              <a:rPr lang="en-GB" sz="2800" b="1" dirty="0">
                <a:solidFill>
                  <a:srgbClr val="000000"/>
                </a:solidFill>
              </a:rPr>
              <a:t>the various aspects of Hajj that originate from actions of Prophet Ibrahim, Lady </a:t>
            </a:r>
            <a:r>
              <a:rPr lang="en-GB" sz="2800" b="1" dirty="0" err="1">
                <a:solidFill>
                  <a:srgbClr val="000000"/>
                </a:solidFill>
              </a:rPr>
              <a:t>Hajra</a:t>
            </a:r>
            <a:r>
              <a:rPr lang="en-GB" sz="2800" b="1" dirty="0">
                <a:solidFill>
                  <a:srgbClr val="000000"/>
                </a:solidFill>
              </a:rPr>
              <a:t> and Prophet Ismail</a:t>
            </a:r>
            <a:r>
              <a:rPr lang="en-GB" sz="2800" b="1" dirty="0">
                <a:solidFill>
                  <a:srgbClr val="000000"/>
                </a:solidFill>
              </a:rPr>
              <a:t> </a:t>
            </a:r>
            <a:endParaRPr lang="en-US" sz="2800" b="1" dirty="0">
              <a:solidFill>
                <a:srgbClr val="000000"/>
              </a:solidFill>
            </a:endParaRPr>
          </a:p>
        </p:txBody>
      </p:sp>
      <p:sp>
        <p:nvSpPr>
          <p:cNvPr id="4" name="TextBox 3"/>
          <p:cNvSpPr txBox="1"/>
          <p:nvPr/>
        </p:nvSpPr>
        <p:spPr>
          <a:xfrm>
            <a:off x="174978" y="263056"/>
            <a:ext cx="2384778" cy="461665"/>
          </a:xfrm>
          <a:prstGeom prst="rect">
            <a:avLst/>
          </a:prstGeom>
          <a:noFill/>
        </p:spPr>
        <p:txBody>
          <a:bodyPr wrap="square" rtlCol="0">
            <a:spAutoFit/>
          </a:bodyPr>
          <a:lstStyle/>
          <a:p>
            <a:r>
              <a:rPr lang="en-US" sz="2400" b="1" u="sng" dirty="0" smtClean="0"/>
              <a:t>Group Activity</a:t>
            </a:r>
            <a:endParaRPr lang="en-US" sz="2400" b="1" u="sng" dirty="0"/>
          </a:p>
        </p:txBody>
      </p:sp>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353" y="4706470"/>
            <a:ext cx="2794000" cy="1854200"/>
          </a:xfrm>
          <a:prstGeom prst="rect">
            <a:avLst/>
          </a:prstGeom>
        </p:spPr>
      </p:pic>
      <p:sp>
        <p:nvSpPr>
          <p:cNvPr id="5" name="Oval Callout 4"/>
          <p:cNvSpPr/>
          <p:nvPr/>
        </p:nvSpPr>
        <p:spPr>
          <a:xfrm>
            <a:off x="3481294" y="194235"/>
            <a:ext cx="5662706" cy="4512235"/>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a:solidFill>
                  <a:srgbClr val="000000"/>
                </a:solidFill>
              </a:rPr>
              <a:t>What lessons can we gain from the various events that occurred in the lives of Prophet Ibrahim and Prophet Ismail? </a:t>
            </a:r>
            <a:endParaRPr lang="en-US" sz="3200" b="1" dirty="0">
              <a:solidFill>
                <a:srgbClr val="000000"/>
              </a:solidFill>
            </a:endParaRPr>
          </a:p>
        </p:txBody>
      </p:sp>
      <p:sp>
        <p:nvSpPr>
          <p:cNvPr id="6" name="TextBox 5"/>
          <p:cNvSpPr txBox="1"/>
          <p:nvPr/>
        </p:nvSpPr>
        <p:spPr>
          <a:xfrm>
            <a:off x="463176" y="418353"/>
            <a:ext cx="2808942" cy="584776"/>
          </a:xfrm>
          <a:prstGeom prst="rect">
            <a:avLst/>
          </a:prstGeom>
          <a:noFill/>
        </p:spPr>
        <p:txBody>
          <a:bodyPr wrap="square" rtlCol="0">
            <a:spAutoFit/>
          </a:bodyPr>
          <a:lstStyle/>
          <a:p>
            <a:r>
              <a:rPr lang="en-US" sz="3200" b="1" u="sng" dirty="0" smtClean="0"/>
              <a:t>Plenary</a:t>
            </a:r>
            <a:endParaRPr lang="en-US" sz="3200" b="1" u="sng" dirty="0"/>
          </a:p>
        </p:txBody>
      </p:sp>
    </p:spTree>
    <p:extLst>
      <p:ext uri="{BB962C8B-B14F-4D97-AF65-F5344CB8AC3E}">
        <p14:creationId xmlns:p14="http://schemas.microsoft.com/office/powerpoint/2010/main" val="16774681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594217" y="479689"/>
            <a:ext cx="8002530" cy="5594770"/>
          </a:xfrm>
          <a:prstGeom prst="wave">
            <a:avLst>
              <a:gd name="adj1" fmla="val 7310"/>
              <a:gd name="adj2" fmla="val -1124"/>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defTabSz="457200"/>
            <a:r>
              <a:rPr lang="en-GB" sz="2800" b="1" dirty="0" smtClean="0">
                <a:solidFill>
                  <a:prstClr val="black"/>
                </a:solidFill>
                <a:latin typeface="News Gothic MT"/>
              </a:rPr>
              <a:t>LEARNING OBJECTIVES </a:t>
            </a:r>
            <a:r>
              <a:rPr lang="en-GB" sz="2800" b="1" dirty="0">
                <a:solidFill>
                  <a:prstClr val="black"/>
                </a:solidFill>
                <a:latin typeface="News Gothic MT"/>
              </a:rPr>
              <a:t>:</a:t>
            </a:r>
          </a:p>
          <a:p>
            <a:pPr defTabSz="457200"/>
            <a:endParaRPr lang="en-GB" sz="2800" b="1" dirty="0">
              <a:solidFill>
                <a:prstClr val="black"/>
              </a:solidFill>
              <a:latin typeface="News Gothic MT"/>
            </a:endParaRPr>
          </a:p>
          <a:p>
            <a:pPr marL="514350" lvl="0" indent="-514350">
              <a:buFont typeface="+mj-ea"/>
              <a:buAutoNum type="circleNumDbPlain"/>
            </a:pPr>
            <a:r>
              <a:rPr lang="en-GB" sz="3200" dirty="0">
                <a:solidFill>
                  <a:srgbClr val="000090"/>
                </a:solidFill>
              </a:rPr>
              <a:t>To comprehend that Allah (</a:t>
            </a:r>
            <a:r>
              <a:rPr lang="en-GB" sz="3200" dirty="0" err="1">
                <a:solidFill>
                  <a:srgbClr val="000090"/>
                </a:solidFill>
              </a:rPr>
              <a:t>swt</a:t>
            </a:r>
            <a:r>
              <a:rPr lang="en-GB" sz="3200" dirty="0">
                <a:solidFill>
                  <a:srgbClr val="000090"/>
                </a:solidFill>
              </a:rPr>
              <a:t>) does not let our sacrifices in His name go in </a:t>
            </a:r>
            <a:r>
              <a:rPr lang="en-GB" sz="3200" dirty="0" smtClean="0">
                <a:solidFill>
                  <a:srgbClr val="000090"/>
                </a:solidFill>
              </a:rPr>
              <a:t>vain</a:t>
            </a:r>
          </a:p>
          <a:p>
            <a:pPr lvl="0"/>
            <a:endParaRPr lang="en-GB" sz="3200" dirty="0">
              <a:solidFill>
                <a:srgbClr val="000090"/>
              </a:solidFill>
            </a:endParaRPr>
          </a:p>
          <a:p>
            <a:pPr marL="514350" lvl="0" indent="-514350">
              <a:buFont typeface="+mj-ea"/>
              <a:buAutoNum type="circleNumDbPlain"/>
            </a:pPr>
            <a:r>
              <a:rPr lang="en-GB" sz="3200" dirty="0">
                <a:solidFill>
                  <a:srgbClr val="000090"/>
                </a:solidFill>
              </a:rPr>
              <a:t>To link the rites of Hajj to the event in the lives of Prophet Ibrahim and Prophet Ismail</a:t>
            </a:r>
          </a:p>
        </p:txBody>
      </p:sp>
    </p:spTree>
    <p:extLst>
      <p:ext uri="{BB962C8B-B14F-4D97-AF65-F5344CB8AC3E}">
        <p14:creationId xmlns:p14="http://schemas.microsoft.com/office/powerpoint/2010/main" val="23951731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6926535" y="0"/>
            <a:ext cx="1074466" cy="1455441"/>
            <a:chOff x="7512957" y="344670"/>
            <a:chExt cx="1432621" cy="1455441"/>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1323439"/>
            </a:xfrm>
            <a:prstGeom prst="rect">
              <a:avLst/>
            </a:prstGeom>
            <a:noFill/>
          </p:spPr>
          <p:txBody>
            <a:bodyPr wrap="square" lIns="91440" tIns="45720" rIns="91440" bIns="45720">
              <a:spAutoFit/>
            </a:bodyPr>
            <a:lstStyle/>
            <a:p>
              <a:pPr algn="ctr" defTabSz="457200"/>
              <a:r>
                <a:rPr lang="en-US" sz="4000" b="1" dirty="0">
                  <a:ln w="10541" cmpd="sng">
                    <a:solidFill>
                      <a:prstClr val="black">
                        <a:lumMod val="85000"/>
                        <a:lumOff val="15000"/>
                      </a:prst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17" name="Rectangle 16"/>
          <p:cNvSpPr/>
          <p:nvPr/>
        </p:nvSpPr>
        <p:spPr>
          <a:xfrm>
            <a:off x="1493658" y="1268762"/>
            <a:ext cx="5994666" cy="584775"/>
          </a:xfrm>
          <a:prstGeom prst="rect">
            <a:avLst/>
          </a:prstGeom>
        </p:spPr>
        <p:txBody>
          <a:bodyPr wrap="square">
            <a:spAutoFit/>
          </a:bodyPr>
          <a:lstStyle/>
          <a:p>
            <a:pPr marL="0" lvl="2" defTabSz="457200">
              <a:spcAft>
                <a:spcPts val="1800"/>
              </a:spcAft>
              <a:buFont typeface="Arial" pitchFamily="34" charset="0"/>
              <a:buChar char="•"/>
            </a:pPr>
            <a:endParaRPr lang="en-GB" sz="3200" dirty="0">
              <a:solidFill>
                <a:prstClr val="black"/>
              </a:solidFill>
              <a:latin typeface="News Gothic MT"/>
            </a:endParaRPr>
          </a:p>
        </p:txBody>
      </p:sp>
      <p:sp>
        <p:nvSpPr>
          <p:cNvPr id="3" name="Footer Placeholder 2"/>
          <p:cNvSpPr>
            <a:spLocks noGrp="1"/>
          </p:cNvSpPr>
          <p:nvPr>
            <p:ph type="ftr" sz="quarter" idx="11"/>
          </p:nvPr>
        </p:nvSpPr>
        <p:spPr/>
        <p:txBody>
          <a:bodyPr/>
          <a:lstStyle/>
          <a:p>
            <a:pPr defTabSz="457200"/>
            <a:r>
              <a:rPr lang="en-US" dirty="0">
                <a:solidFill>
                  <a:prstClr val="white"/>
                </a:solidFill>
                <a:latin typeface="News Gothic MT"/>
              </a:rPr>
              <a:t>Lesson 3 – </a:t>
            </a:r>
            <a:r>
              <a:rPr lang="en-US" dirty="0" err="1">
                <a:solidFill>
                  <a:prstClr val="white"/>
                </a:solidFill>
                <a:latin typeface="News Gothic MT"/>
              </a:rPr>
              <a:t>Makki</a:t>
            </a:r>
            <a:r>
              <a:rPr lang="en-US" dirty="0">
                <a:solidFill>
                  <a:prstClr val="white"/>
                </a:solidFill>
                <a:latin typeface="News Gothic MT"/>
              </a:rPr>
              <a:t> and </a:t>
            </a:r>
            <a:r>
              <a:rPr lang="en-US" dirty="0" err="1">
                <a:solidFill>
                  <a:prstClr val="white"/>
                </a:solidFill>
                <a:latin typeface="News Gothic MT"/>
              </a:rPr>
              <a:t>Madani</a:t>
            </a:r>
            <a:r>
              <a:rPr lang="en-US" dirty="0">
                <a:solidFill>
                  <a:prstClr val="white"/>
                </a:solidFill>
                <a:latin typeface="News Gothic MT"/>
              </a:rPr>
              <a:t> verses</a:t>
            </a:r>
          </a:p>
          <a:p>
            <a:pPr defTabSz="457200"/>
            <a:endParaRPr lang="en-US" dirty="0">
              <a:solidFill>
                <a:prstClr val="white"/>
              </a:solidFill>
              <a:latin typeface="News Gothic MT"/>
            </a:endParaRPr>
          </a:p>
        </p:txBody>
      </p:sp>
      <p:sp>
        <p:nvSpPr>
          <p:cNvPr id="8" name="Title 1"/>
          <p:cNvSpPr txBox="1">
            <a:spLocks/>
          </p:cNvSpPr>
          <p:nvPr/>
        </p:nvSpPr>
        <p:spPr>
          <a:xfrm>
            <a:off x="468817" y="66884"/>
            <a:ext cx="3262916" cy="584323"/>
          </a:xfrm>
          <a:prstGeom prst="rect">
            <a:avLst/>
          </a:prstGeom>
        </p:spPr>
        <p:txBody>
          <a:bodyPr/>
          <a:lstStyle>
            <a:lvl1pPr algn="ctr" defTabSz="914400" rtl="0" eaLnBrk="1" latinLnBrk="0" hangingPunct="1">
              <a:spcBef>
                <a:spcPct val="0"/>
              </a:spcBef>
              <a:buNone/>
              <a:defRPr sz="4600" kern="1200">
                <a:solidFill>
                  <a:schemeClr val="accent1"/>
                </a:solidFill>
                <a:latin typeface="+mj-lt"/>
                <a:ea typeface="+mj-ea"/>
                <a:cs typeface="+mj-cs"/>
              </a:defRPr>
            </a:lvl1pPr>
          </a:lstStyle>
          <a:p>
            <a:r>
              <a:rPr lang="en-GB" sz="2800" b="1" u="sng" dirty="0">
                <a:solidFill>
                  <a:srgbClr val="000000"/>
                </a:solidFill>
                <a:latin typeface="News Gothic MT"/>
              </a:rPr>
              <a:t>Starter Activity</a:t>
            </a:r>
          </a:p>
        </p:txBody>
      </p:sp>
      <p:sp>
        <p:nvSpPr>
          <p:cNvPr id="6" name="Oval Callout 5"/>
          <p:cNvSpPr/>
          <p:nvPr/>
        </p:nvSpPr>
        <p:spPr>
          <a:xfrm>
            <a:off x="3731733" y="1217609"/>
            <a:ext cx="4664600" cy="4054838"/>
          </a:xfrm>
          <a:prstGeom prst="wedgeEllipseCallout">
            <a:avLst>
              <a:gd name="adj1" fmla="val -65129"/>
              <a:gd name="adj2" fmla="val -2020"/>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defTabSz="457200"/>
            <a:r>
              <a:rPr lang="en-US" sz="3600" b="1" dirty="0" smtClean="0">
                <a:solidFill>
                  <a:srgbClr val="000000"/>
                </a:solidFill>
                <a:latin typeface="News Gothic MT"/>
              </a:rPr>
              <a:t>What Surah is </a:t>
            </a:r>
            <a:r>
              <a:rPr lang="en-US" sz="3600" b="1" dirty="0" err="1" smtClean="0">
                <a:solidFill>
                  <a:srgbClr val="000000"/>
                </a:solidFill>
                <a:latin typeface="News Gothic MT"/>
              </a:rPr>
              <a:t>Ayat</a:t>
            </a:r>
            <a:r>
              <a:rPr lang="en-US" sz="3600" b="1" dirty="0" smtClean="0">
                <a:solidFill>
                  <a:srgbClr val="000000"/>
                </a:solidFill>
                <a:latin typeface="News Gothic MT"/>
              </a:rPr>
              <a:t> </a:t>
            </a:r>
            <a:r>
              <a:rPr lang="en-US" sz="3600" b="1" dirty="0" err="1" smtClean="0">
                <a:solidFill>
                  <a:srgbClr val="000000"/>
                </a:solidFill>
                <a:latin typeface="News Gothic MT"/>
              </a:rPr>
              <a:t>ul</a:t>
            </a:r>
            <a:r>
              <a:rPr lang="en-US" sz="3600" b="1" dirty="0" smtClean="0">
                <a:solidFill>
                  <a:srgbClr val="000000"/>
                </a:solidFill>
                <a:latin typeface="News Gothic MT"/>
              </a:rPr>
              <a:t> </a:t>
            </a:r>
            <a:r>
              <a:rPr lang="en-US" sz="3600" b="1" dirty="0" err="1" smtClean="0">
                <a:solidFill>
                  <a:srgbClr val="000000"/>
                </a:solidFill>
                <a:latin typeface="News Gothic MT"/>
              </a:rPr>
              <a:t>kursi</a:t>
            </a:r>
            <a:r>
              <a:rPr lang="en-US" sz="3600" b="1" dirty="0" smtClean="0">
                <a:solidFill>
                  <a:srgbClr val="000000"/>
                </a:solidFill>
                <a:latin typeface="News Gothic MT"/>
              </a:rPr>
              <a:t> found in and when should it be recited?</a:t>
            </a:r>
            <a:endParaRPr lang="en-US" sz="3600" b="1" dirty="0">
              <a:solidFill>
                <a:srgbClr val="000000"/>
              </a:solidFill>
              <a:latin typeface="News Gothic MT"/>
            </a:endParaRPr>
          </a:p>
        </p:txBody>
      </p:sp>
      <p:pic>
        <p:nvPicPr>
          <p:cNvPr id="9" name="Picture 8" descr="hanimofa-once-upon-a-time-muslimah-teacher-hns9vT-clipa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8816" y="1029361"/>
            <a:ext cx="3042851" cy="5216316"/>
          </a:xfrm>
          <a:prstGeom prst="rect">
            <a:avLst/>
          </a:prstGeom>
        </p:spPr>
      </p:pic>
    </p:spTree>
    <p:extLst>
      <p:ext uri="{BB962C8B-B14F-4D97-AF65-F5344CB8AC3E}">
        <p14:creationId xmlns:p14="http://schemas.microsoft.com/office/powerpoint/2010/main" val="784455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xplosion 2 1"/>
          <p:cNvSpPr/>
          <p:nvPr/>
        </p:nvSpPr>
        <p:spPr>
          <a:xfrm>
            <a:off x="-94582" y="-272287"/>
            <a:ext cx="9567333" cy="5842000"/>
          </a:xfrm>
          <a:prstGeom prst="irregularSeal2">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b="1" dirty="0">
                <a:solidFill>
                  <a:srgbClr val="000090"/>
                </a:solidFill>
              </a:rPr>
              <a:t>Once Prophet Ismail encouraged his father to fulfil the dream, they headed off to Mount </a:t>
            </a:r>
            <a:r>
              <a:rPr lang="en-GB" sz="3600" b="1" dirty="0" err="1" smtClean="0">
                <a:solidFill>
                  <a:srgbClr val="000090"/>
                </a:solidFill>
              </a:rPr>
              <a:t>Arafah</a:t>
            </a:r>
            <a:r>
              <a:rPr lang="is-IS" sz="3600" b="1" dirty="0" smtClean="0">
                <a:solidFill>
                  <a:srgbClr val="000090"/>
                </a:solidFill>
              </a:rPr>
              <a:t>…</a:t>
            </a:r>
            <a:endParaRPr lang="en-GB" sz="3600" b="1" dirty="0">
              <a:solidFill>
                <a:srgbClr val="000090"/>
              </a:solidFill>
            </a:endParaRPr>
          </a:p>
        </p:txBody>
      </p:sp>
      <p:pic>
        <p:nvPicPr>
          <p:cNvPr id="3" name="Picture 2" descr="th-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0665" y="4553713"/>
            <a:ext cx="3200400" cy="2032000"/>
          </a:xfrm>
          <a:prstGeom prst="rect">
            <a:avLst/>
          </a:prstGeom>
        </p:spPr>
      </p:pic>
      <p:pic>
        <p:nvPicPr>
          <p:cNvPr id="4" name="Picture 3" descr="th-7.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759836">
            <a:off x="757500" y="4141438"/>
            <a:ext cx="2753079" cy="2047161"/>
          </a:xfrm>
          <a:prstGeom prst="rect">
            <a:avLst/>
          </a:prstGeom>
        </p:spPr>
      </p:pic>
    </p:spTree>
    <p:extLst>
      <p:ext uri="{BB962C8B-B14F-4D97-AF65-F5344CB8AC3E}">
        <p14:creationId xmlns:p14="http://schemas.microsoft.com/office/powerpoint/2010/main" val="19077365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1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49" y="4137261"/>
            <a:ext cx="2238727" cy="2393478"/>
          </a:xfrm>
          <a:prstGeom prst="rect">
            <a:avLst/>
          </a:prstGeom>
          <a:ln>
            <a:noFill/>
          </a:ln>
          <a:effectLst>
            <a:softEdge rad="112500"/>
          </a:effectLst>
        </p:spPr>
      </p:pic>
      <p:sp>
        <p:nvSpPr>
          <p:cNvPr id="3" name="Cloud Callout 2"/>
          <p:cNvSpPr/>
          <p:nvPr/>
        </p:nvSpPr>
        <p:spPr>
          <a:xfrm>
            <a:off x="1210235" y="239060"/>
            <a:ext cx="6843059" cy="33020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Allah (</a:t>
            </a:r>
            <a:r>
              <a:rPr lang="en-GB" sz="2400" b="1" dirty="0" err="1">
                <a:solidFill>
                  <a:srgbClr val="000000"/>
                </a:solidFill>
              </a:rPr>
              <a:t>swt</a:t>
            </a:r>
            <a:r>
              <a:rPr lang="en-GB" sz="2400" b="1" dirty="0">
                <a:solidFill>
                  <a:srgbClr val="000000"/>
                </a:solidFill>
              </a:rPr>
              <a:t>) calls this sacrifice of Prophet Ibrahim and Prophet Ismail the ‘Great Sacrifice’, can you think of any other sacrifice that is worthy of greatness in Islamic history? </a:t>
            </a:r>
            <a:endParaRPr lang="en-US" sz="2400" b="1" dirty="0">
              <a:solidFill>
                <a:srgbClr val="000000"/>
              </a:solidFill>
            </a:endParaRPr>
          </a:p>
        </p:txBody>
      </p:sp>
    </p:spTree>
    <p:extLst>
      <p:ext uri="{BB962C8B-B14F-4D97-AF65-F5344CB8AC3E}">
        <p14:creationId xmlns:p14="http://schemas.microsoft.com/office/powerpoint/2010/main" val="219107122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925520" y="141111"/>
            <a:ext cx="2720958" cy="2216077"/>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000" b="1" dirty="0">
                <a:solidFill>
                  <a:srgbClr val="000000"/>
                </a:solidFill>
              </a:rPr>
              <a:t>On the way, they passed a plain stretch of land called Mina.</a:t>
            </a:r>
            <a:r>
              <a:rPr lang="en-GB" sz="2000" b="1" dirty="0">
                <a:solidFill>
                  <a:srgbClr val="000000"/>
                </a:solidFill>
              </a:rPr>
              <a:t> </a:t>
            </a:r>
            <a:endParaRPr lang="en-US" sz="2000" b="1" dirty="0">
              <a:solidFill>
                <a:srgbClr val="000000"/>
              </a:solidFill>
            </a:endParaRPr>
          </a:p>
        </p:txBody>
      </p:sp>
      <p:sp>
        <p:nvSpPr>
          <p:cNvPr id="4" name="Oval 3"/>
          <p:cNvSpPr/>
          <p:nvPr/>
        </p:nvSpPr>
        <p:spPr>
          <a:xfrm>
            <a:off x="3646478" y="141111"/>
            <a:ext cx="5190132" cy="2723445"/>
          </a:xfrm>
          <a:prstGeom prst="ellipse">
            <a:avLst/>
          </a:prstGeom>
          <a:solidFill>
            <a:srgbClr val="80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err="1">
                <a:solidFill>
                  <a:schemeClr val="tx1"/>
                </a:solidFill>
              </a:rPr>
              <a:t>Shaytan</a:t>
            </a:r>
            <a:r>
              <a:rPr lang="en-GB" sz="2400" b="1" dirty="0">
                <a:solidFill>
                  <a:schemeClr val="tx1"/>
                </a:solidFill>
              </a:rPr>
              <a:t> appeared and tried to dissuade Prophet Ibrahim and Prophet Ismail from performing the command of Allah (</a:t>
            </a:r>
            <a:r>
              <a:rPr lang="en-GB" sz="2400" b="1" dirty="0" err="1">
                <a:solidFill>
                  <a:schemeClr val="tx1"/>
                </a:solidFill>
              </a:rPr>
              <a:t>swt</a:t>
            </a:r>
            <a:r>
              <a:rPr lang="en-GB" sz="2400" b="1" dirty="0">
                <a:solidFill>
                  <a:schemeClr val="tx1"/>
                </a:solidFill>
              </a:rPr>
              <a:t>). </a:t>
            </a:r>
            <a:endParaRPr lang="en-US" sz="2400" b="1" dirty="0">
              <a:solidFill>
                <a:schemeClr val="tx1"/>
              </a:solidFill>
            </a:endParaRPr>
          </a:p>
        </p:txBody>
      </p:sp>
      <p:sp>
        <p:nvSpPr>
          <p:cNvPr id="5" name="Oval 4"/>
          <p:cNvSpPr/>
          <p:nvPr/>
        </p:nvSpPr>
        <p:spPr>
          <a:xfrm>
            <a:off x="3795106" y="2864556"/>
            <a:ext cx="3967917" cy="2723445"/>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Prophet Ibrahim picked up a handful of pebbles and threw them at </a:t>
            </a:r>
            <a:r>
              <a:rPr lang="en-GB" sz="2400" b="1" dirty="0" err="1">
                <a:solidFill>
                  <a:srgbClr val="000000"/>
                </a:solidFill>
              </a:rPr>
              <a:t>Shaytan</a:t>
            </a:r>
            <a:r>
              <a:rPr lang="en-GB" sz="2400" b="1" dirty="0">
                <a:solidFill>
                  <a:srgbClr val="000000"/>
                </a:solidFill>
              </a:rPr>
              <a:t> to get rid of him.</a:t>
            </a:r>
            <a:r>
              <a:rPr lang="en-GB" sz="2400" b="1" dirty="0">
                <a:solidFill>
                  <a:srgbClr val="000000"/>
                </a:solidFill>
              </a:rPr>
              <a:t> </a:t>
            </a:r>
            <a:endParaRPr lang="en-US" sz="2400" b="1" dirty="0">
              <a:solidFill>
                <a:srgbClr val="000000"/>
              </a:solidFill>
            </a:endParaRPr>
          </a:p>
        </p:txBody>
      </p:sp>
      <p:sp>
        <p:nvSpPr>
          <p:cNvPr id="6" name="Oval 5"/>
          <p:cNvSpPr/>
          <p:nvPr/>
        </p:nvSpPr>
        <p:spPr>
          <a:xfrm>
            <a:off x="615143" y="3539613"/>
            <a:ext cx="3357278" cy="3090496"/>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Both times Prophet Ibrahim threw pebbles at </a:t>
            </a:r>
            <a:r>
              <a:rPr lang="en-GB" sz="2400" b="1" dirty="0" err="1">
                <a:solidFill>
                  <a:srgbClr val="000000"/>
                </a:solidFill>
              </a:rPr>
              <a:t>Shaytan</a:t>
            </a:r>
            <a:r>
              <a:rPr lang="en-GB" sz="2400" b="1" dirty="0">
                <a:solidFill>
                  <a:srgbClr val="000000"/>
                </a:solidFill>
              </a:rPr>
              <a:t> and ignored his evil </a:t>
            </a:r>
            <a:r>
              <a:rPr lang="en-GB" sz="2400" b="1" dirty="0" smtClean="0">
                <a:solidFill>
                  <a:srgbClr val="000000"/>
                </a:solidFill>
              </a:rPr>
              <a:t>whispers</a:t>
            </a:r>
            <a:r>
              <a:rPr lang="is-IS" sz="2400" b="1" dirty="0" smtClean="0">
                <a:solidFill>
                  <a:srgbClr val="000000"/>
                </a:solidFill>
              </a:rPr>
              <a:t>…</a:t>
            </a:r>
            <a:r>
              <a:rPr lang="en-GB" sz="2400" b="1" dirty="0" smtClean="0">
                <a:solidFill>
                  <a:srgbClr val="000000"/>
                </a:solidFill>
              </a:rPr>
              <a:t> </a:t>
            </a:r>
            <a:endParaRPr lang="en-US" sz="2400" b="1" dirty="0">
              <a:solidFill>
                <a:srgbClr val="000000"/>
              </a:solidFill>
            </a:endParaRPr>
          </a:p>
        </p:txBody>
      </p:sp>
      <p:sp>
        <p:nvSpPr>
          <p:cNvPr id="9" name="Oval 8"/>
          <p:cNvSpPr/>
          <p:nvPr/>
        </p:nvSpPr>
        <p:spPr>
          <a:xfrm>
            <a:off x="6115755" y="4927818"/>
            <a:ext cx="3028245" cy="2111023"/>
          </a:xfrm>
          <a:prstGeom prst="ellipse">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This happened a second time and a third time. </a:t>
            </a:r>
            <a:endParaRPr lang="en-US" sz="2400" b="1" dirty="0">
              <a:solidFill>
                <a:srgbClr val="000000"/>
              </a:solidFill>
            </a:endParaRPr>
          </a:p>
        </p:txBody>
      </p:sp>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circle(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cal Scroll 3"/>
          <p:cNvSpPr/>
          <p:nvPr/>
        </p:nvSpPr>
        <p:spPr>
          <a:xfrm>
            <a:off x="-423333" y="437446"/>
            <a:ext cx="9976555" cy="6279444"/>
          </a:xfrm>
          <a:prstGeom prst="verticalScroll">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62000" y="437445"/>
            <a:ext cx="7530353" cy="6247864"/>
          </a:xfrm>
          <a:prstGeom prst="rect">
            <a:avLst/>
          </a:prstGeom>
        </p:spPr>
        <p:txBody>
          <a:bodyPr wrap="square">
            <a:spAutoFit/>
          </a:bodyPr>
          <a:lstStyle/>
          <a:p>
            <a:pPr algn="ctr" hangingPunct="0"/>
            <a:r>
              <a:rPr lang="en-GB" sz="4000" dirty="0" smtClean="0"/>
              <a:t>This </a:t>
            </a:r>
            <a:r>
              <a:rPr lang="en-GB" sz="4000" dirty="0"/>
              <a:t>act was so loved by Allah (</a:t>
            </a:r>
            <a:r>
              <a:rPr lang="en-GB" sz="4000" dirty="0" err="1"/>
              <a:t>swt</a:t>
            </a:r>
            <a:r>
              <a:rPr lang="en-GB" sz="4000" dirty="0"/>
              <a:t>) that he has made it incumbent upon Muslims to follow this exact scenario as part of the rites of Hajj. </a:t>
            </a:r>
            <a:endParaRPr lang="en-GB" sz="4000" dirty="0" smtClean="0"/>
          </a:p>
          <a:p>
            <a:pPr algn="ctr" hangingPunct="0"/>
            <a:endParaRPr lang="en-GB" sz="4000" dirty="0"/>
          </a:p>
          <a:p>
            <a:pPr algn="ctr" hangingPunct="0"/>
            <a:r>
              <a:rPr lang="en-GB" sz="4000" dirty="0" smtClean="0"/>
              <a:t>This </a:t>
            </a:r>
            <a:r>
              <a:rPr lang="en-GB" sz="4000" dirty="0"/>
              <a:t>is known as ‘</a:t>
            </a:r>
            <a:r>
              <a:rPr lang="en-GB" sz="4000" dirty="0" err="1"/>
              <a:t>Ramy</a:t>
            </a:r>
            <a:r>
              <a:rPr lang="en-GB" sz="4000" dirty="0"/>
              <a:t>’ – stoning at the three points that </a:t>
            </a:r>
            <a:r>
              <a:rPr lang="en-GB" sz="4000" dirty="0" err="1"/>
              <a:t>Shaytan</a:t>
            </a:r>
            <a:r>
              <a:rPr lang="en-GB" sz="4000" dirty="0"/>
              <a:t> had appeared at to misguide Prophet Ibrahim and Prophet Ismail from their mission. </a:t>
            </a:r>
            <a:endParaRPr lang="en-GB" sz="4000" b="1" dirty="0">
              <a:solidFill>
                <a:srgbClr val="000000"/>
              </a:solidFill>
            </a:endParaRPr>
          </a:p>
        </p:txBody>
      </p:sp>
    </p:spTree>
    <p:extLst>
      <p:ext uri="{BB962C8B-B14F-4D97-AF65-F5344CB8AC3E}">
        <p14:creationId xmlns:p14="http://schemas.microsoft.com/office/powerpoint/2010/main" val="354242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882" y="149411"/>
            <a:ext cx="7216589" cy="4198471"/>
          </a:xfrm>
          <a:prstGeom prst="rect">
            <a:avLst/>
          </a:prstGeom>
        </p:spPr>
      </p:pic>
      <p:sp>
        <p:nvSpPr>
          <p:cNvPr id="5" name="TextBox 4"/>
          <p:cNvSpPr txBox="1"/>
          <p:nvPr/>
        </p:nvSpPr>
        <p:spPr>
          <a:xfrm>
            <a:off x="1165412" y="4691529"/>
            <a:ext cx="7097059" cy="2308324"/>
          </a:xfrm>
          <a:prstGeom prst="rect">
            <a:avLst/>
          </a:prstGeom>
          <a:noFill/>
        </p:spPr>
        <p:txBody>
          <a:bodyPr wrap="square" rtlCol="0">
            <a:spAutoFit/>
          </a:bodyPr>
          <a:lstStyle/>
          <a:p>
            <a:pPr algn="ctr"/>
            <a:r>
              <a:rPr lang="en-GB" sz="2400" b="1" dirty="0">
                <a:solidFill>
                  <a:schemeClr val="bg1"/>
                </a:solidFill>
              </a:rPr>
              <a:t>During this action, the Muslims at Hajj reflect upon their sinful acts and intend to cleanse those habits by ignoring and getting rid of </a:t>
            </a:r>
            <a:r>
              <a:rPr lang="en-GB" sz="2400" b="1" dirty="0" err="1">
                <a:solidFill>
                  <a:schemeClr val="bg1"/>
                </a:solidFill>
              </a:rPr>
              <a:t>Shaytan</a:t>
            </a:r>
            <a:r>
              <a:rPr lang="en-GB" sz="2400" b="1" dirty="0">
                <a:solidFill>
                  <a:schemeClr val="bg1"/>
                </a:solidFill>
              </a:rPr>
              <a:t> when he misguides them just as Prophet Ibrahim got rid of him.</a:t>
            </a:r>
          </a:p>
          <a:p>
            <a:pPr algn="ctr"/>
            <a:endParaRPr lang="en-US" sz="2400" b="1" dirty="0">
              <a:solidFill>
                <a:schemeClr val="bg1"/>
              </a:solidFill>
            </a:endParaRPr>
          </a:p>
        </p:txBody>
      </p:sp>
    </p:spTree>
    <p:extLst>
      <p:ext uri="{BB962C8B-B14F-4D97-AF65-F5344CB8AC3E}">
        <p14:creationId xmlns:p14="http://schemas.microsoft.com/office/powerpoint/2010/main" val="40545543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12" y="1"/>
            <a:ext cx="8770470" cy="2687638"/>
          </a:xfrm>
        </p:spPr>
        <p:txBody>
          <a:bodyPr>
            <a:noAutofit/>
          </a:bodyPr>
          <a:lstStyle/>
          <a:p>
            <a:pPr algn="ctr"/>
            <a:r>
              <a:rPr lang="en-GB" sz="2000" b="1" dirty="0" err="1" smtClean="0">
                <a:latin typeface="Arial Black"/>
                <a:cs typeface="Arial Black"/>
              </a:rPr>
              <a:t>P.Ismail</a:t>
            </a:r>
            <a:r>
              <a:rPr lang="en-GB" sz="2000" b="1" dirty="0" smtClean="0">
                <a:latin typeface="Arial Black"/>
                <a:cs typeface="Arial Black"/>
              </a:rPr>
              <a:t> tells his father </a:t>
            </a:r>
            <a:r>
              <a:rPr lang="en-GB" sz="2000" b="1" dirty="0">
                <a:latin typeface="Arial Black"/>
                <a:cs typeface="Arial Black"/>
              </a:rPr>
              <a:t>to tie his hands and legs and blindfold him so he would not struggle as this may make his father even more upset than he was going to be. </a:t>
            </a:r>
            <a:r>
              <a:rPr lang="en-GB" sz="2000" b="1" dirty="0" smtClean="0">
                <a:latin typeface="Arial Black"/>
                <a:cs typeface="Arial Black"/>
              </a:rPr>
              <a:t/>
            </a:r>
            <a:br>
              <a:rPr lang="en-GB" sz="2000" b="1" dirty="0" smtClean="0">
                <a:latin typeface="Arial Black"/>
                <a:cs typeface="Arial Black"/>
              </a:rPr>
            </a:br>
            <a:r>
              <a:rPr lang="en-GB" sz="2000" b="1" dirty="0" smtClean="0">
                <a:latin typeface="Arial Black"/>
                <a:cs typeface="Arial Black"/>
              </a:rPr>
              <a:t>Prophet </a:t>
            </a:r>
            <a:r>
              <a:rPr lang="en-GB" sz="2000" b="1" dirty="0">
                <a:latin typeface="Arial Black"/>
                <a:cs typeface="Arial Black"/>
              </a:rPr>
              <a:t>Ibrahim followed his son’s request and even blindfolded himself so that he would not see his son suffer. He then took the knife and did what Allah (</a:t>
            </a:r>
            <a:r>
              <a:rPr lang="en-GB" sz="2000" b="1" dirty="0" err="1">
                <a:latin typeface="Arial Black"/>
                <a:cs typeface="Arial Black"/>
              </a:rPr>
              <a:t>swt</a:t>
            </a:r>
            <a:r>
              <a:rPr lang="en-GB" sz="2000" b="1" dirty="0">
                <a:latin typeface="Arial Black"/>
                <a:cs typeface="Arial Black"/>
              </a:rPr>
              <a:t>) had told him to do. </a:t>
            </a:r>
            <a:br>
              <a:rPr lang="en-GB" sz="2000" b="1" dirty="0">
                <a:latin typeface="Arial Black"/>
                <a:cs typeface="Arial Black"/>
              </a:rPr>
            </a:br>
            <a:endParaRPr lang="en-US" sz="2000" b="1" dirty="0">
              <a:latin typeface="Arial Black"/>
              <a:cs typeface="Arial Black"/>
            </a:endParaRPr>
          </a:p>
        </p:txBody>
      </p:sp>
      <p:pic>
        <p:nvPicPr>
          <p:cNvPr id="4" name="Content Placeholder 3" descr="th-6.jpeg"/>
          <p:cNvPicPr>
            <a:picLocks noGrp="1" noChangeAspect="1"/>
          </p:cNvPicPr>
          <p:nvPr>
            <p:ph idx="1"/>
          </p:nvPr>
        </p:nvPicPr>
        <p:blipFill>
          <a:blip r:embed="rId2">
            <a:extLst>
              <a:ext uri="{28A0092B-C50C-407E-A947-70E740481C1C}">
                <a14:useLocalDpi xmlns:a14="http://schemas.microsoft.com/office/drawing/2010/main" val="0"/>
              </a:ext>
            </a:extLst>
          </a:blip>
          <a:srcRect t="7816" b="7816"/>
          <a:stretch>
            <a:fillRect/>
          </a:stretch>
        </p:blipFill>
        <p:spPr>
          <a:xfrm>
            <a:off x="685800" y="2900083"/>
            <a:ext cx="7772400" cy="3733800"/>
          </a:xfrm>
        </p:spPr>
      </p:pic>
    </p:spTree>
    <p:extLst>
      <p:ext uri="{BB962C8B-B14F-4D97-AF65-F5344CB8AC3E}">
        <p14:creationId xmlns:p14="http://schemas.microsoft.com/office/powerpoint/2010/main" val="28385538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174</TotalTime>
  <Words>895</Words>
  <Application>Microsoft Macintosh PowerPoint</Application>
  <PresentationFormat>On-screen Show (4:3)</PresentationFormat>
  <Paragraphs>62</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 Pop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P.Ismail tells his father to tie his hands and legs and blindfold him so he would not struggle as this may make his father even more upset than he was going to be.  Prophet Ibrahim followed his son’s request and even blindfolded himself so that he would not see his son suffer. He then took the knife and did what Allah (swt) had told him to do.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abbasali dossa</dc:creator>
  <cp:lastModifiedBy>abbasali dossa</cp:lastModifiedBy>
  <cp:revision>22</cp:revision>
  <dcterms:created xsi:type="dcterms:W3CDTF">2017-02-04T16:42:36Z</dcterms:created>
  <dcterms:modified xsi:type="dcterms:W3CDTF">2017-04-10T14:07:43Z</dcterms:modified>
</cp:coreProperties>
</file>