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7" r:id="rId2"/>
    <p:sldId id="258" r:id="rId3"/>
    <p:sldId id="256" r:id="rId4"/>
    <p:sldId id="273" r:id="rId5"/>
    <p:sldId id="259" r:id="rId6"/>
    <p:sldId id="274" r:id="rId7"/>
    <p:sldId id="260" r:id="rId8"/>
    <p:sldId id="262" r:id="rId9"/>
    <p:sldId id="263" r:id="rId10"/>
    <p:sldId id="276" r:id="rId11"/>
    <p:sldId id="275" r:id="rId12"/>
    <p:sldId id="265" r:id="rId13"/>
    <p:sldId id="277" r:id="rId14"/>
    <p:sldId id="26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920" y="-1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2CDF27-2557-5447-8DCD-28F50C371CDB}" type="datetimeFigureOut">
              <a:rPr lang="en-US" smtClean="0"/>
              <a:t>09/04/17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771634-337B-B24F-969A-4CC5ED36E8B0}" type="slidenum">
              <a:rPr lang="en-US" smtClean="0"/>
              <a:t>‹#›</a:t>
            </a:fld>
            <a:endParaRPr lang="en-US"/>
          </a:p>
        </p:txBody>
      </p:sp>
    </p:spTree>
    <p:extLst>
      <p:ext uri="{BB962C8B-B14F-4D97-AF65-F5344CB8AC3E}">
        <p14:creationId xmlns:p14="http://schemas.microsoft.com/office/powerpoint/2010/main" val="18506550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D654B59-CD46-A142-ACD4-842D82E52B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6827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to 3 minute </a:t>
            </a:r>
            <a:r>
              <a:rPr lang="en-US" dirty="0" err="1" smtClean="0"/>
              <a:t>youtube</a:t>
            </a:r>
            <a:r>
              <a:rPr lang="en-US" dirty="0" smtClean="0"/>
              <a:t> video of </a:t>
            </a:r>
            <a:r>
              <a:rPr lang="en-US" dirty="0" err="1" smtClean="0"/>
              <a:t>bibi</a:t>
            </a:r>
            <a:r>
              <a:rPr lang="en-US" dirty="0" smtClean="0"/>
              <a:t> </a:t>
            </a:r>
            <a:r>
              <a:rPr lang="en-US" dirty="0" err="1" smtClean="0"/>
              <a:t>Hajras</a:t>
            </a:r>
            <a:r>
              <a:rPr lang="en-US" dirty="0" smtClean="0"/>
              <a:t> story</a:t>
            </a:r>
            <a:endParaRPr lang="en-US" dirty="0"/>
          </a:p>
        </p:txBody>
      </p:sp>
      <p:sp>
        <p:nvSpPr>
          <p:cNvPr id="4" name="Slide Number Placeholder 3"/>
          <p:cNvSpPr>
            <a:spLocks noGrp="1"/>
          </p:cNvSpPr>
          <p:nvPr>
            <p:ph type="sldNum" sz="quarter" idx="10"/>
          </p:nvPr>
        </p:nvSpPr>
        <p:spPr/>
        <p:txBody>
          <a:bodyPr/>
          <a:lstStyle/>
          <a:p>
            <a:fld id="{F8771634-337B-B24F-969A-4CC5ED36E8B0}" type="slidenum">
              <a:rPr lang="en-US" smtClean="0"/>
              <a:t>11</a:t>
            </a:fld>
            <a:endParaRPr lang="en-US"/>
          </a:p>
        </p:txBody>
      </p:sp>
    </p:spTree>
    <p:extLst>
      <p:ext uri="{BB962C8B-B14F-4D97-AF65-F5344CB8AC3E}">
        <p14:creationId xmlns:p14="http://schemas.microsoft.com/office/powerpoint/2010/main" val="4207929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Ask </a:t>
            </a:r>
            <a:r>
              <a:rPr lang="en-US" dirty="0" err="1" smtClean="0"/>
              <a:t>chn</a:t>
            </a:r>
            <a:r>
              <a:rPr lang="en-US" dirty="0" smtClean="0"/>
              <a:t> to work</a:t>
            </a:r>
            <a:r>
              <a:rPr lang="en-US" baseline="0" dirty="0" smtClean="0"/>
              <a:t> in pairs to </a:t>
            </a:r>
            <a:r>
              <a:rPr lang="en-US" baseline="0" dirty="0" smtClean="0"/>
              <a:t>think of events. </a:t>
            </a:r>
            <a:r>
              <a:rPr lang="en-GB" sz="1200" kern="1200" dirty="0" smtClean="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1.[Prophet </a:t>
            </a:r>
            <a:r>
              <a:rPr lang="en-GB" sz="1200" i="1" kern="1200" dirty="0" err="1" smtClean="0">
                <a:solidFill>
                  <a:schemeClr val="tx1"/>
                </a:solidFill>
                <a:effectLst/>
                <a:latin typeface="+mn-lt"/>
                <a:ea typeface="+mn-ea"/>
                <a:cs typeface="+mn-cs"/>
              </a:rPr>
              <a:t>Nuh</a:t>
            </a:r>
            <a:r>
              <a:rPr lang="en-GB" sz="1200" i="1" kern="1200" dirty="0" smtClean="0">
                <a:solidFill>
                  <a:schemeClr val="tx1"/>
                </a:solidFill>
                <a:effectLst/>
                <a:latin typeface="+mn-lt"/>
                <a:ea typeface="+mn-ea"/>
                <a:cs typeface="+mn-cs"/>
              </a:rPr>
              <a:t> – the ark, Prophet Musa – the basket, Lady Maryam – fast from speech…]</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2. [Test of faith, bring one closer to Allah (</a:t>
            </a:r>
            <a:r>
              <a:rPr lang="en-GB" sz="1200" i="1" kern="1200" dirty="0" err="1" smtClean="0">
                <a:solidFill>
                  <a:schemeClr val="tx1"/>
                </a:solidFill>
                <a:effectLst/>
                <a:latin typeface="+mn-lt"/>
                <a:ea typeface="+mn-ea"/>
                <a:cs typeface="+mn-cs"/>
              </a:rPr>
              <a:t>swt</a:t>
            </a:r>
            <a:r>
              <a:rPr lang="en-GB" sz="1200" i="1" kern="1200" dirty="0" smtClean="0">
                <a:solidFill>
                  <a:schemeClr val="tx1"/>
                </a:solidFill>
                <a:effectLst/>
                <a:latin typeface="+mn-lt"/>
                <a:ea typeface="+mn-ea"/>
                <a:cs typeface="+mn-cs"/>
              </a:rPr>
              <a:t>), avenue to seek forgiveness…]</a:t>
            </a:r>
            <a:endParaRPr lang="en-GB" sz="1200"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8771634-337B-B24F-969A-4CC5ED36E8B0}" type="slidenum">
              <a:rPr lang="en-US" smtClean="0"/>
              <a:t>14</a:t>
            </a:fld>
            <a:endParaRPr lang="en-US"/>
          </a:p>
        </p:txBody>
      </p:sp>
    </p:spTree>
    <p:extLst>
      <p:ext uri="{BB962C8B-B14F-4D97-AF65-F5344CB8AC3E}">
        <p14:creationId xmlns:p14="http://schemas.microsoft.com/office/powerpoint/2010/main" val="2700098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GB"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F3834E82-096D-3949-B41B-C2824A348CAE}" type="datetimeFigureOut">
              <a:rPr lang="en-US" smtClean="0"/>
              <a:t>09/04/17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3834E82-096D-3949-B41B-C2824A348CAE}" type="datetimeFigureOut">
              <a:rPr lang="en-US" smtClean="0"/>
              <a:t>09/04/17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F3834E82-096D-3949-B41B-C2824A348CAE}" type="datetimeFigureOut">
              <a:rPr lang="en-US" smtClean="0"/>
              <a:t>09/04/17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p>
            <a:fld id="{F3834E82-096D-3949-B41B-C2824A348CAE}" type="datetimeFigureOut">
              <a:rPr lang="en-US" smtClean="0"/>
              <a:t>09/04/17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GB" smtClean="0"/>
              <a:t>Click to edit Master text styles</a:t>
            </a:r>
          </a:p>
        </p:txBody>
      </p:sp>
      <p:sp>
        <p:nvSpPr>
          <p:cNvPr id="4" name="Date Placeholder 3"/>
          <p:cNvSpPr>
            <a:spLocks noGrp="1"/>
          </p:cNvSpPr>
          <p:nvPr>
            <p:ph type="dt" sz="half" idx="10"/>
          </p:nvPr>
        </p:nvSpPr>
        <p:spPr/>
        <p:txBody>
          <a:bodyPr/>
          <a:lstStyle/>
          <a:p>
            <a:fld id="{F3834E82-096D-3949-B41B-C2824A348CAE}" type="datetimeFigureOut">
              <a:rPr lang="en-US" smtClean="0"/>
              <a:t>09/04/17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Date Placeholder 4"/>
          <p:cNvSpPr>
            <a:spLocks noGrp="1"/>
          </p:cNvSpPr>
          <p:nvPr>
            <p:ph type="dt" sz="half" idx="10"/>
          </p:nvPr>
        </p:nvSpPr>
        <p:spPr/>
        <p:txBody>
          <a:bodyPr/>
          <a:lstStyle/>
          <a:p>
            <a:fld id="{F3834E82-096D-3949-B41B-C2824A348CAE}" type="datetimeFigureOut">
              <a:rPr lang="en-US" smtClean="0"/>
              <a:t>09/04/17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38684-37F2-3144-919F-5905069E257D}" type="slidenum">
              <a:rPr lang="en-US" smtClean="0"/>
              <a:t>‹#›</a:t>
            </a:fld>
            <a:endParaRPr lang="en-US"/>
          </a:p>
        </p:txBody>
      </p:sp>
      <p:sp>
        <p:nvSpPr>
          <p:cNvPr id="8" name="Title 7"/>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GB"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GB"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F3834E82-096D-3949-B41B-C2824A348CAE}" type="datetimeFigureOut">
              <a:rPr lang="en-US" smtClean="0"/>
              <a:t>09/04/17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F3834E82-096D-3949-B41B-C2824A348CAE}" type="datetimeFigureOut">
              <a:rPr lang="en-US" smtClean="0"/>
              <a:t>09/04/17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34E82-096D-3949-B41B-C2824A348CAE}" type="datetimeFigureOut">
              <a:rPr lang="en-US" smtClean="0"/>
              <a:t>09/04/17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GB"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GB" smtClean="0"/>
              <a:t>Click to edit Master text styles</a:t>
            </a:r>
          </a:p>
        </p:txBody>
      </p:sp>
      <p:sp>
        <p:nvSpPr>
          <p:cNvPr id="5" name="Date Placeholder 4"/>
          <p:cNvSpPr>
            <a:spLocks noGrp="1"/>
          </p:cNvSpPr>
          <p:nvPr>
            <p:ph type="dt" sz="half" idx="10"/>
          </p:nvPr>
        </p:nvSpPr>
        <p:spPr/>
        <p:txBody>
          <a:bodyPr/>
          <a:lstStyle/>
          <a:p>
            <a:fld id="{F3834E82-096D-3949-B41B-C2824A348CAE}" type="datetimeFigureOut">
              <a:rPr lang="en-US" smtClean="0"/>
              <a:t>09/04/17</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8C38684-37F2-3144-919F-5905069E25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GB"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GB"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F3834E82-096D-3949-B41B-C2824A348CAE}" type="datetimeFigureOut">
              <a:rPr lang="en-US" smtClean="0"/>
              <a:t>09/04/17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38684-37F2-3144-919F-5905069E25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3834E82-096D-3949-B41B-C2824A348CAE}" type="datetimeFigureOut">
              <a:rPr lang="en-US" smtClean="0"/>
              <a:t>09/04/17</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8C38684-37F2-3144-919F-5905069E25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youtu.be/Gj18whSKF7E" TargetMode="External"/><Relationship Id="rId4" Type="http://schemas.openxmlformats.org/officeDocument/2006/relationships/image" Target="../media/image8.jpeg"/><Relationship Id="rId5" Type="http://schemas.openxmlformats.org/officeDocument/2006/relationships/image" Target="../media/image9.jpeg"/><Relationship Id="rId6"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quran-o-sunnat.com/wp-content/uploads/2015/08/Read-holy-Quran.jpg"/>
          <p:cNvPicPr>
            <a:picLocks noChangeAspect="1" noChangeArrowheads="1"/>
          </p:cNvPicPr>
          <p:nvPr/>
        </p:nvPicPr>
        <p:blipFill>
          <a:blip r:embed="rId3" cstate="print">
            <a:duotone>
              <a:schemeClr val="bg2">
                <a:shade val="45000"/>
                <a:satMod val="135000"/>
              </a:schemeClr>
              <a:prstClr val="white"/>
            </a:duotone>
          </a:blip>
          <a:srcRect/>
          <a:stretch>
            <a:fillRect/>
          </a:stretch>
        </p:blipFill>
        <p:spPr bwMode="auto">
          <a:xfrm>
            <a:off x="1547664" y="1434414"/>
            <a:ext cx="6075294" cy="5341408"/>
          </a:xfrm>
          <a:prstGeom prst="ellipse">
            <a:avLst/>
          </a:prstGeom>
          <a:ln>
            <a:noFill/>
          </a:ln>
          <a:effectLst>
            <a:softEdge rad="112500"/>
          </a:effectLst>
        </p:spPr>
      </p:pic>
      <p:sp>
        <p:nvSpPr>
          <p:cNvPr id="5" name="Rectangle 4"/>
          <p:cNvSpPr/>
          <p:nvPr/>
        </p:nvSpPr>
        <p:spPr>
          <a:xfrm>
            <a:off x="1190539" y="2169165"/>
            <a:ext cx="6693474" cy="3046988"/>
          </a:xfrm>
          <a:prstGeom prst="rect">
            <a:avLst/>
          </a:prstGeom>
          <a:noFill/>
        </p:spPr>
        <p:txBody>
          <a:bodyPr wrap="square" lIns="91440" tIns="45720" rIns="91440" bIns="45720" anchor="t">
            <a:spAutoFit/>
          </a:bodyPr>
          <a:lstStyle/>
          <a:p>
            <a:pPr algn="ctr" defTabSz="457200"/>
            <a:r>
              <a:rPr lang="x-none" sz="9600" b="1" dirty="0" smtClean="0">
                <a:ln w="28575" cmpd="sng">
                  <a:solidFill>
                    <a:prstClr val="black">
                      <a:lumMod val="85000"/>
                      <a:lumOff val="15000"/>
                    </a:prstClr>
                  </a:solidFill>
                  <a:prstDash val="solid"/>
                </a:ln>
                <a:solidFill>
                  <a:srgbClr val="CF2BA7"/>
                </a:solidFill>
                <a:latin typeface="Apple Chancery" pitchFamily="66" charset="0"/>
              </a:rPr>
              <a:t>Qur`an </a:t>
            </a:r>
            <a:r>
              <a:rPr lang="x-none" sz="9600" b="1" dirty="0">
                <a:ln w="28575" cmpd="sng">
                  <a:solidFill>
                    <a:prstClr val="black">
                      <a:lumMod val="85000"/>
                      <a:lumOff val="15000"/>
                    </a:prstClr>
                  </a:solidFill>
                  <a:prstDash val="solid"/>
                </a:ln>
                <a:solidFill>
                  <a:srgbClr val="CF2BA7"/>
                </a:solidFill>
                <a:latin typeface="Apple Chancery" pitchFamily="66" charset="0"/>
              </a:rPr>
              <a:t>Appreciation</a:t>
            </a:r>
          </a:p>
        </p:txBody>
      </p:sp>
      <p:sp>
        <p:nvSpPr>
          <p:cNvPr id="6" name="Horizontal Scroll 5"/>
          <p:cNvSpPr/>
          <p:nvPr/>
        </p:nvSpPr>
        <p:spPr>
          <a:xfrm>
            <a:off x="714323" y="0"/>
            <a:ext cx="7936926" cy="1454928"/>
          </a:xfrm>
          <a:prstGeom prst="horizontalScroll">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LESSON 5 </a:t>
            </a:r>
          </a:p>
          <a:p>
            <a:pPr algn="ctr"/>
            <a:r>
              <a:rPr lang="en-GB" sz="3200" b="1" u="sng" dirty="0">
                <a:solidFill>
                  <a:schemeClr val="tx1"/>
                </a:solidFill>
              </a:rPr>
              <a:t>A Journey into the Desert</a:t>
            </a:r>
            <a:endParaRPr lang="en-GB" sz="3200" b="1" dirty="0">
              <a:solidFill>
                <a:schemeClr val="tx1"/>
              </a:solidFill>
            </a:endParaRPr>
          </a:p>
        </p:txBody>
      </p:sp>
    </p:spTree>
    <p:extLst>
      <p:ext uri="{BB962C8B-B14F-4D97-AF65-F5344CB8AC3E}">
        <p14:creationId xmlns:p14="http://schemas.microsoft.com/office/powerpoint/2010/main" val="3045137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545792"/>
            <a:ext cx="4572000" cy="523220"/>
          </a:xfrm>
          <a:prstGeom prst="rect">
            <a:avLst/>
          </a:prstGeom>
        </p:spPr>
        <p:txBody>
          <a:bodyPr>
            <a:spAutoFit/>
          </a:bodyPr>
          <a:lstStyle/>
          <a:p>
            <a:pPr hangingPunct="0"/>
            <a:r>
              <a:rPr lang="en-GB" sz="2800" b="1" dirty="0" smtClean="0"/>
              <a:t> </a:t>
            </a:r>
            <a:endParaRPr lang="en-GB" dirty="0"/>
          </a:p>
        </p:txBody>
      </p:sp>
      <p:sp>
        <p:nvSpPr>
          <p:cNvPr id="4" name="TextBox 3"/>
          <p:cNvSpPr txBox="1"/>
          <p:nvPr/>
        </p:nvSpPr>
        <p:spPr>
          <a:xfrm>
            <a:off x="225778" y="423333"/>
            <a:ext cx="8494889" cy="1107996"/>
          </a:xfrm>
          <a:prstGeom prst="rect">
            <a:avLst/>
          </a:prstGeom>
          <a:noFill/>
        </p:spPr>
        <p:txBody>
          <a:bodyPr wrap="square" rtlCol="0">
            <a:spAutoFit/>
          </a:bodyPr>
          <a:lstStyle/>
          <a:p>
            <a:pPr algn="ctr"/>
            <a:r>
              <a:rPr lang="en-GB" sz="2400" b="1" dirty="0"/>
              <a:t>As Prophet Ibrahim walked away, he turned and looked at his wife and son, and then prayed,</a:t>
            </a:r>
          </a:p>
          <a:p>
            <a:endParaRPr lang="en-US" dirty="0"/>
          </a:p>
        </p:txBody>
      </p:sp>
      <p:sp>
        <p:nvSpPr>
          <p:cNvPr id="6" name="Vertical Scroll 5"/>
          <p:cNvSpPr/>
          <p:nvPr/>
        </p:nvSpPr>
        <p:spPr>
          <a:xfrm>
            <a:off x="987778" y="1185333"/>
            <a:ext cx="7041444" cy="5672668"/>
          </a:xfrm>
          <a:prstGeom prst="verticalScroll">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t>“Our Lord! I have settled some of my offspring in a barren valley by Your Sacred House so that they would perform the Prayer. Oh Lord, make the hearts of people yearn towards them and provide them with fruits for which they would give thanks.” – Surah Ibrahim 14:37</a:t>
            </a:r>
            <a:endParaRPr lang="en-GB" sz="3200" dirty="0"/>
          </a:p>
        </p:txBody>
      </p:sp>
    </p:spTree>
    <p:extLst>
      <p:ext uri="{BB962C8B-B14F-4D97-AF65-F5344CB8AC3E}">
        <p14:creationId xmlns:p14="http://schemas.microsoft.com/office/powerpoint/2010/main" val="375240516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545792"/>
            <a:ext cx="4572000" cy="523220"/>
          </a:xfrm>
          <a:prstGeom prst="rect">
            <a:avLst/>
          </a:prstGeom>
        </p:spPr>
        <p:txBody>
          <a:bodyPr>
            <a:spAutoFit/>
          </a:bodyPr>
          <a:lstStyle/>
          <a:p>
            <a:pPr hangingPunct="0"/>
            <a:r>
              <a:rPr lang="en-GB" sz="2800" b="1" dirty="0" smtClean="0"/>
              <a:t> </a:t>
            </a:r>
            <a:endParaRPr lang="en-GB" dirty="0"/>
          </a:p>
        </p:txBody>
      </p:sp>
      <p:sp>
        <p:nvSpPr>
          <p:cNvPr id="2" name="Rectangle 1"/>
          <p:cNvSpPr/>
          <p:nvPr/>
        </p:nvSpPr>
        <p:spPr>
          <a:xfrm>
            <a:off x="112889" y="5504554"/>
            <a:ext cx="3294254" cy="369332"/>
          </a:xfrm>
          <a:prstGeom prst="rect">
            <a:avLst/>
          </a:prstGeom>
        </p:spPr>
        <p:txBody>
          <a:bodyPr wrap="none">
            <a:spAutoFit/>
          </a:bodyPr>
          <a:lstStyle/>
          <a:p>
            <a:r>
              <a:rPr lang="en-US" dirty="0"/>
              <a:t>https://</a:t>
            </a:r>
            <a:r>
              <a:rPr lang="en-US" dirty="0" err="1"/>
              <a:t>youtu.be</a:t>
            </a:r>
            <a:r>
              <a:rPr lang="en-US" dirty="0"/>
              <a:t>/Gj18whSKF7E</a:t>
            </a:r>
          </a:p>
        </p:txBody>
      </p:sp>
      <p:sp>
        <p:nvSpPr>
          <p:cNvPr id="8" name="Action Button: Movie 7">
            <a:hlinkClick r:id="rId3" highlightClick="1"/>
          </p:cNvPr>
          <p:cNvSpPr/>
          <p:nvPr/>
        </p:nvSpPr>
        <p:spPr>
          <a:xfrm>
            <a:off x="296333" y="3527777"/>
            <a:ext cx="1989667" cy="1588125"/>
          </a:xfrm>
          <a:prstGeom prst="actionButtonMovi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extBox 8"/>
          <p:cNvSpPr txBox="1"/>
          <p:nvPr/>
        </p:nvSpPr>
        <p:spPr>
          <a:xfrm>
            <a:off x="1524000" y="239889"/>
            <a:ext cx="5094111" cy="1077218"/>
          </a:xfrm>
          <a:prstGeom prst="rect">
            <a:avLst/>
          </a:prstGeom>
          <a:noFill/>
        </p:spPr>
        <p:txBody>
          <a:bodyPr wrap="square" rtlCol="0">
            <a:spAutoFit/>
          </a:bodyPr>
          <a:lstStyle/>
          <a:p>
            <a:pPr algn="ctr"/>
            <a:r>
              <a:rPr lang="en-US" sz="3200" b="1" u="sng" dirty="0" smtClean="0"/>
              <a:t>Video of </a:t>
            </a:r>
            <a:r>
              <a:rPr lang="en-US" sz="3200" b="1" u="sng" dirty="0" err="1" smtClean="0"/>
              <a:t>Saf</a:t>
            </a:r>
            <a:r>
              <a:rPr lang="en-US" sz="3200" b="1" u="sng" dirty="0" smtClean="0"/>
              <a:t> </a:t>
            </a:r>
            <a:r>
              <a:rPr lang="en-US" sz="3200" b="1" u="sng" dirty="0" err="1" smtClean="0"/>
              <a:t>Marwa</a:t>
            </a:r>
            <a:r>
              <a:rPr lang="en-US" sz="3200" b="1" u="sng" dirty="0" smtClean="0"/>
              <a:t> </a:t>
            </a:r>
            <a:r>
              <a:rPr lang="en-US" sz="3200" b="1" u="sng" dirty="0" err="1" smtClean="0"/>
              <a:t>Zam</a:t>
            </a:r>
            <a:r>
              <a:rPr lang="en-US" sz="3200" b="1" u="sng" dirty="0" smtClean="0"/>
              <a:t> </a:t>
            </a:r>
            <a:r>
              <a:rPr lang="en-US" sz="3200" b="1" u="sng" dirty="0" err="1"/>
              <a:t>Z</a:t>
            </a:r>
            <a:r>
              <a:rPr lang="en-US" sz="3200" b="1" u="sng" dirty="0" err="1" smtClean="0"/>
              <a:t>am</a:t>
            </a:r>
            <a:r>
              <a:rPr lang="en-US" sz="3200" b="1" u="sng" dirty="0" smtClean="0"/>
              <a:t> story</a:t>
            </a:r>
            <a:endParaRPr lang="en-US" sz="3200" b="1" u="sng" dirty="0"/>
          </a:p>
        </p:txBody>
      </p:sp>
      <p:pic>
        <p:nvPicPr>
          <p:cNvPr id="10" name="Picture 9" descr="Unknown.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13305">
            <a:off x="5879205" y="4253983"/>
            <a:ext cx="2702466" cy="2024319"/>
          </a:xfrm>
          <a:prstGeom prst="rect">
            <a:avLst/>
          </a:prstGeom>
        </p:spPr>
      </p:pic>
      <p:pic>
        <p:nvPicPr>
          <p:cNvPr id="11" name="Picture 10" descr="Unknown-1.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176037">
            <a:off x="6858000" y="276901"/>
            <a:ext cx="2070100" cy="2743200"/>
          </a:xfrm>
          <a:prstGeom prst="rect">
            <a:avLst/>
          </a:prstGeom>
        </p:spPr>
      </p:pic>
      <p:pic>
        <p:nvPicPr>
          <p:cNvPr id="12" name="Picture 11" descr="Unknown-3.jpe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45831" y="1545791"/>
            <a:ext cx="3656707" cy="2428053"/>
          </a:xfrm>
          <a:prstGeom prst="rect">
            <a:avLst/>
          </a:prstGeom>
        </p:spPr>
      </p:pic>
    </p:spTree>
    <p:extLst>
      <p:ext uri="{BB962C8B-B14F-4D97-AF65-F5344CB8AC3E}">
        <p14:creationId xmlns:p14="http://schemas.microsoft.com/office/powerpoint/2010/main" val="15253252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409223" y="169334"/>
            <a:ext cx="9793111" cy="6406444"/>
          </a:xfrm>
          <a:prstGeom prst="verticalScroll">
            <a:avLst/>
          </a:prstGeom>
          <a:solidFill>
            <a:srgbClr val="F96A1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225779" y="1749777"/>
            <a:ext cx="8269110" cy="4401205"/>
          </a:xfrm>
          <a:prstGeom prst="rect">
            <a:avLst/>
          </a:prstGeom>
        </p:spPr>
        <p:txBody>
          <a:bodyPr wrap="square">
            <a:spAutoFit/>
          </a:bodyPr>
          <a:lstStyle/>
          <a:p>
            <a:pPr algn="ctr"/>
            <a:r>
              <a:rPr lang="en-GB" sz="4000" b="1" dirty="0"/>
              <a:t>This action of Lady </a:t>
            </a:r>
            <a:r>
              <a:rPr lang="en-GB" sz="4000" b="1" dirty="0" err="1"/>
              <a:t>Hajra</a:t>
            </a:r>
            <a:r>
              <a:rPr lang="en-GB" sz="4000" b="1" dirty="0"/>
              <a:t> is also emulated in the ritual of </a:t>
            </a:r>
            <a:r>
              <a:rPr lang="en-GB" sz="4000" b="1" dirty="0" err="1"/>
              <a:t>Sa’ee</a:t>
            </a:r>
            <a:r>
              <a:rPr lang="en-GB" sz="4000" b="1" dirty="0"/>
              <a:t> during Hajj when people walk between the two hills of </a:t>
            </a:r>
            <a:r>
              <a:rPr lang="en-GB" sz="4000" b="1" dirty="0" err="1"/>
              <a:t>Safa</a:t>
            </a:r>
            <a:r>
              <a:rPr lang="en-GB" sz="4000" b="1" dirty="0"/>
              <a:t> and </a:t>
            </a:r>
            <a:r>
              <a:rPr lang="en-GB" sz="4000" b="1" dirty="0" err="1"/>
              <a:t>Marwa</a:t>
            </a:r>
            <a:r>
              <a:rPr lang="en-GB" sz="4000" b="1" dirty="0"/>
              <a:t> seven times in memory of this miracle that saved the lives of Lady </a:t>
            </a:r>
            <a:r>
              <a:rPr lang="en-GB" sz="4000" b="1" dirty="0" err="1"/>
              <a:t>Hajra</a:t>
            </a:r>
            <a:r>
              <a:rPr lang="en-GB" sz="4000" b="1" dirty="0"/>
              <a:t> and Prophet Ismail</a:t>
            </a:r>
            <a:r>
              <a:rPr lang="en-GB" sz="4000" b="1" dirty="0" smtClean="0"/>
              <a:t>.</a:t>
            </a:r>
            <a:endParaRPr lang="en-GB" sz="4000" b="1" dirty="0"/>
          </a:p>
        </p:txBody>
      </p:sp>
    </p:spTree>
    <p:extLst>
      <p:ext uri="{BB962C8B-B14F-4D97-AF65-F5344CB8AC3E}">
        <p14:creationId xmlns:p14="http://schemas.microsoft.com/office/powerpoint/2010/main" val="18123151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127000" y="423333"/>
            <a:ext cx="9595557" cy="5727649"/>
          </a:xfrm>
          <a:prstGeom prst="verticalScroll">
            <a:avLst/>
          </a:prstGeom>
          <a:solidFill>
            <a:srgbClr val="F96A1B"/>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625645" y="504196"/>
            <a:ext cx="8269110" cy="5693867"/>
          </a:xfrm>
          <a:prstGeom prst="rect">
            <a:avLst/>
          </a:prstGeom>
        </p:spPr>
        <p:txBody>
          <a:bodyPr wrap="square">
            <a:spAutoFit/>
          </a:bodyPr>
          <a:lstStyle/>
          <a:p>
            <a:r>
              <a:rPr lang="en-GB" sz="2800" b="1" dirty="0"/>
              <a:t>When Prophet Ibrahim returned he was amazed to see the valley. </a:t>
            </a:r>
            <a:endParaRPr lang="en-GB" sz="2800" b="1" dirty="0" smtClean="0"/>
          </a:p>
          <a:p>
            <a:endParaRPr lang="en-GB" sz="2800" dirty="0"/>
          </a:p>
          <a:p>
            <a:r>
              <a:rPr lang="en-GB" sz="2800" b="1" dirty="0" smtClean="0"/>
              <a:t>The </a:t>
            </a:r>
            <a:r>
              <a:rPr lang="en-GB" sz="2800" b="1" dirty="0"/>
              <a:t>water had made the place very fertile and a civilisation had begun with caravans and animals visiting there as a resting place between their journeys and some even making their home in the now prosperous land of </a:t>
            </a:r>
            <a:r>
              <a:rPr lang="en-GB" sz="2800" b="1" dirty="0" err="1"/>
              <a:t>Bakkah</a:t>
            </a:r>
            <a:r>
              <a:rPr lang="en-GB" sz="2800" b="1" dirty="0" smtClean="0"/>
              <a:t>.</a:t>
            </a:r>
          </a:p>
          <a:p>
            <a:endParaRPr lang="en-GB" sz="2800" b="1" dirty="0"/>
          </a:p>
          <a:p>
            <a:r>
              <a:rPr lang="en-GB" sz="2800" b="1" dirty="0"/>
              <a:t>The migration of Lady </a:t>
            </a:r>
            <a:r>
              <a:rPr lang="en-GB" sz="2800" b="1" dirty="0" err="1"/>
              <a:t>Hajra</a:t>
            </a:r>
            <a:r>
              <a:rPr lang="en-GB" sz="2800" b="1" dirty="0"/>
              <a:t> and Prophet Ismail to </a:t>
            </a:r>
            <a:r>
              <a:rPr lang="en-GB" sz="2800" b="1" dirty="0" err="1"/>
              <a:t>Bakkah</a:t>
            </a:r>
            <a:r>
              <a:rPr lang="en-GB" sz="2800" b="1" dirty="0"/>
              <a:t>, and the miracle of the well of </a:t>
            </a:r>
            <a:r>
              <a:rPr lang="en-GB" sz="2800" b="1" dirty="0" err="1"/>
              <a:t>Zamzam</a:t>
            </a:r>
            <a:r>
              <a:rPr lang="en-GB" sz="2800" b="1" dirty="0"/>
              <a:t> paved the way to invite people towards the </a:t>
            </a:r>
            <a:r>
              <a:rPr lang="en-GB" sz="2800" b="1" dirty="0" err="1"/>
              <a:t>Kaaba</a:t>
            </a:r>
            <a:r>
              <a:rPr lang="en-GB" sz="2800" b="1" dirty="0"/>
              <a:t> – the House of Allah.</a:t>
            </a:r>
          </a:p>
        </p:txBody>
      </p:sp>
    </p:spTree>
    <p:extLst>
      <p:ext uri="{BB962C8B-B14F-4D97-AF65-F5344CB8AC3E}">
        <p14:creationId xmlns:p14="http://schemas.microsoft.com/office/powerpoint/2010/main" val="3576427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6223" y="4477455"/>
            <a:ext cx="2794000" cy="1854200"/>
          </a:xfrm>
          <a:prstGeom prst="rect">
            <a:avLst/>
          </a:prstGeom>
        </p:spPr>
      </p:pic>
      <p:sp>
        <p:nvSpPr>
          <p:cNvPr id="4" name="Oval Callout 3"/>
          <p:cNvSpPr/>
          <p:nvPr/>
        </p:nvSpPr>
        <p:spPr>
          <a:xfrm>
            <a:off x="112890" y="1342999"/>
            <a:ext cx="4967110" cy="4188557"/>
          </a:xfrm>
          <a:prstGeom prst="wedgeEllipseCallout">
            <a:avLst>
              <a:gd name="adj1" fmla="val 66020"/>
              <a:gd name="adj2" fmla="val 44038"/>
            </a:avLst>
          </a:prstGeom>
          <a:solidFill>
            <a:srgbClr val="91DFF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b="1" dirty="0" smtClean="0">
                <a:solidFill>
                  <a:schemeClr val="tx1"/>
                </a:solidFill>
              </a:rPr>
              <a:t>Can you recall </a:t>
            </a:r>
            <a:r>
              <a:rPr lang="en-GB" sz="2800" b="1" dirty="0">
                <a:solidFill>
                  <a:schemeClr val="tx1"/>
                </a:solidFill>
              </a:rPr>
              <a:t>examples in history when a person trusted and followed a commandment by Allah (</a:t>
            </a:r>
            <a:r>
              <a:rPr lang="en-GB" sz="2800" b="1" dirty="0" err="1">
                <a:solidFill>
                  <a:schemeClr val="tx1"/>
                </a:solidFill>
              </a:rPr>
              <a:t>swt</a:t>
            </a:r>
            <a:r>
              <a:rPr lang="en-GB" sz="2800" b="1" dirty="0">
                <a:solidFill>
                  <a:schemeClr val="tx1"/>
                </a:solidFill>
              </a:rPr>
              <a:t>) even though it had no apparent logic at that time. </a:t>
            </a:r>
            <a:endParaRPr lang="en-US" sz="2800" b="1" dirty="0">
              <a:solidFill>
                <a:schemeClr val="tx1"/>
              </a:solidFill>
            </a:endParaRPr>
          </a:p>
        </p:txBody>
      </p:sp>
      <p:pic>
        <p:nvPicPr>
          <p:cNvPr id="6" name="Picture 5" descr="Unknown.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890" y="5531556"/>
            <a:ext cx="1397001" cy="1206501"/>
          </a:xfrm>
          <a:prstGeom prst="rect">
            <a:avLst/>
          </a:prstGeom>
        </p:spPr>
      </p:pic>
      <p:sp>
        <p:nvSpPr>
          <p:cNvPr id="8" name="Oval Callout 7"/>
          <p:cNvSpPr/>
          <p:nvPr/>
        </p:nvSpPr>
        <p:spPr>
          <a:xfrm>
            <a:off x="4445001" y="112889"/>
            <a:ext cx="3965222" cy="4030513"/>
          </a:xfrm>
          <a:prstGeom prst="wedgeEllipseCallout">
            <a:avLst>
              <a:gd name="adj1" fmla="val 26874"/>
              <a:gd name="adj2" fmla="val 64344"/>
            </a:avLst>
          </a:prstGeom>
          <a:solidFill>
            <a:srgbClr val="91DFF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b="1" dirty="0">
                <a:solidFill>
                  <a:srgbClr val="000000"/>
                </a:solidFill>
              </a:rPr>
              <a:t>Why do you think Allah (</a:t>
            </a:r>
            <a:r>
              <a:rPr lang="en-GB" sz="3200" b="1" dirty="0" err="1">
                <a:solidFill>
                  <a:srgbClr val="000000"/>
                </a:solidFill>
              </a:rPr>
              <a:t>swt</a:t>
            </a:r>
            <a:r>
              <a:rPr lang="en-GB" sz="3200" b="1" dirty="0">
                <a:solidFill>
                  <a:srgbClr val="000000"/>
                </a:solidFill>
              </a:rPr>
              <a:t>) makes us experience trials and difficulties</a:t>
            </a:r>
            <a:r>
              <a:rPr lang="en-GB" sz="3200" b="1" i="1" dirty="0">
                <a:solidFill>
                  <a:srgbClr val="000000"/>
                </a:solidFill>
              </a:rPr>
              <a:t>? </a:t>
            </a:r>
            <a:endParaRPr lang="en-US" sz="3200" b="1" dirty="0">
              <a:solidFill>
                <a:srgbClr val="000000"/>
              </a:solidFill>
            </a:endParaRPr>
          </a:p>
        </p:txBody>
      </p:sp>
      <p:sp>
        <p:nvSpPr>
          <p:cNvPr id="2" name="TextBox 1"/>
          <p:cNvSpPr txBox="1"/>
          <p:nvPr/>
        </p:nvSpPr>
        <p:spPr>
          <a:xfrm>
            <a:off x="395112" y="159224"/>
            <a:ext cx="3429000" cy="461665"/>
          </a:xfrm>
          <a:prstGeom prst="rect">
            <a:avLst/>
          </a:prstGeom>
          <a:noFill/>
        </p:spPr>
        <p:txBody>
          <a:bodyPr wrap="square" rtlCol="0">
            <a:spAutoFit/>
          </a:bodyPr>
          <a:lstStyle/>
          <a:p>
            <a:r>
              <a:rPr lang="en-US" sz="2400" b="1" u="sng" dirty="0" smtClean="0"/>
              <a:t>PLENARY</a:t>
            </a:r>
            <a:endParaRPr lang="en-US" sz="2400" b="1" u="sng" dirty="0"/>
          </a:p>
        </p:txBody>
      </p:sp>
    </p:spTree>
    <p:extLst>
      <p:ext uri="{BB962C8B-B14F-4D97-AF65-F5344CB8AC3E}">
        <p14:creationId xmlns:p14="http://schemas.microsoft.com/office/powerpoint/2010/main" val="1474259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1"/>
          <p:cNvSpPr/>
          <p:nvPr/>
        </p:nvSpPr>
        <p:spPr>
          <a:xfrm>
            <a:off x="3457222" y="195299"/>
            <a:ext cx="4882444" cy="3880557"/>
          </a:xfrm>
          <a:prstGeom prst="wedgeEllipseCallout">
            <a:avLst>
              <a:gd name="adj1" fmla="val -27549"/>
              <a:gd name="adj2" fmla="val 57131"/>
            </a:avLst>
          </a:prstGeom>
          <a:solidFill>
            <a:srgbClr val="91DFF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rgbClr val="000000"/>
                </a:solidFill>
              </a:rPr>
              <a:t>W</a:t>
            </a:r>
            <a:r>
              <a:rPr lang="en-US" sz="4000" b="1" dirty="0" smtClean="0">
                <a:solidFill>
                  <a:srgbClr val="000000"/>
                </a:solidFill>
              </a:rPr>
              <a:t>hat is </a:t>
            </a:r>
            <a:r>
              <a:rPr lang="en-US" sz="4000" b="1" dirty="0" err="1" smtClean="0">
                <a:solidFill>
                  <a:srgbClr val="000000"/>
                </a:solidFill>
              </a:rPr>
              <a:t>Dua</a:t>
            </a:r>
            <a:r>
              <a:rPr lang="en-US" sz="4000" b="1" dirty="0">
                <a:solidFill>
                  <a:srgbClr val="000000"/>
                </a:solidFill>
              </a:rPr>
              <a:t> </a:t>
            </a:r>
            <a:r>
              <a:rPr lang="en-US" sz="4000" b="1" dirty="0" smtClean="0">
                <a:solidFill>
                  <a:srgbClr val="000000"/>
                </a:solidFill>
              </a:rPr>
              <a:t>and when and how do we recite a </a:t>
            </a:r>
            <a:r>
              <a:rPr lang="en-US" sz="4000" b="1" dirty="0" err="1" smtClean="0">
                <a:solidFill>
                  <a:srgbClr val="000000"/>
                </a:solidFill>
              </a:rPr>
              <a:t>Dua</a:t>
            </a:r>
            <a:r>
              <a:rPr lang="en-US" sz="4000" b="1" dirty="0" smtClean="0">
                <a:solidFill>
                  <a:srgbClr val="000000"/>
                </a:solidFill>
              </a:rPr>
              <a:t>?</a:t>
            </a:r>
            <a:endParaRPr lang="en-US" sz="4000" b="1" dirty="0">
              <a:solidFill>
                <a:srgbClr val="000000"/>
              </a:solidFill>
            </a:endParaRPr>
          </a:p>
        </p:txBody>
      </p:sp>
      <p:pic>
        <p:nvPicPr>
          <p:cNvPr id="3" name="Picture 2" descr="images-5.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5444" y="4075856"/>
            <a:ext cx="2878667" cy="2090591"/>
          </a:xfrm>
          <a:prstGeom prst="rect">
            <a:avLst/>
          </a:prstGeom>
        </p:spPr>
      </p:pic>
      <p:pic>
        <p:nvPicPr>
          <p:cNvPr id="4" name="Picture 3"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56111" y="4304600"/>
            <a:ext cx="2809522" cy="2502599"/>
          </a:xfrm>
          <a:prstGeom prst="rect">
            <a:avLst/>
          </a:prstGeom>
        </p:spPr>
      </p:pic>
    </p:spTree>
    <p:extLst>
      <p:ext uri="{BB962C8B-B14F-4D97-AF65-F5344CB8AC3E}">
        <p14:creationId xmlns:p14="http://schemas.microsoft.com/office/powerpoint/2010/main" val="104135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534688" y="423333"/>
            <a:ext cx="7652721" cy="5642957"/>
          </a:xfrm>
          <a:prstGeom prst="horizontalScroll">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u="sng" dirty="0" smtClean="0">
                <a:solidFill>
                  <a:srgbClr val="000000"/>
                </a:solidFill>
              </a:rPr>
              <a:t>Learning Objectives:</a:t>
            </a:r>
          </a:p>
          <a:p>
            <a:pPr marL="457200" indent="-457200">
              <a:buFontTx/>
              <a:buAutoNum type="arabicPeriod"/>
            </a:pPr>
            <a:endParaRPr lang="en-US" sz="2400" b="1" dirty="0" smtClean="0">
              <a:solidFill>
                <a:schemeClr val="tx1"/>
              </a:solidFill>
            </a:endParaRPr>
          </a:p>
          <a:p>
            <a:pPr marL="342900" lvl="0" indent="-342900">
              <a:buFont typeface="Arial"/>
              <a:buChar char="•"/>
            </a:pPr>
            <a:r>
              <a:rPr lang="en-GB" sz="2800" b="1" dirty="0">
                <a:solidFill>
                  <a:srgbClr val="000000"/>
                </a:solidFill>
              </a:rPr>
              <a:t>To recognise the power of </a:t>
            </a:r>
            <a:r>
              <a:rPr lang="en-GB" sz="2800" b="1" dirty="0" err="1">
                <a:solidFill>
                  <a:srgbClr val="000000"/>
                </a:solidFill>
              </a:rPr>
              <a:t>dua</a:t>
            </a:r>
            <a:r>
              <a:rPr lang="en-GB" sz="2800" b="1" dirty="0">
                <a:solidFill>
                  <a:srgbClr val="000000"/>
                </a:solidFill>
              </a:rPr>
              <a:t> and the true essence of </a:t>
            </a:r>
            <a:r>
              <a:rPr lang="en-GB" sz="2800" b="1" dirty="0" err="1">
                <a:solidFill>
                  <a:srgbClr val="000000"/>
                </a:solidFill>
              </a:rPr>
              <a:t>Tawakkul</a:t>
            </a:r>
            <a:r>
              <a:rPr lang="en-GB" sz="2800" b="1" dirty="0">
                <a:solidFill>
                  <a:srgbClr val="000000"/>
                </a:solidFill>
              </a:rPr>
              <a:t> (reliance) upon Allah (</a:t>
            </a:r>
            <a:r>
              <a:rPr lang="en-GB" sz="2800" b="1" dirty="0" err="1">
                <a:solidFill>
                  <a:srgbClr val="000000"/>
                </a:solidFill>
              </a:rPr>
              <a:t>swt</a:t>
            </a:r>
            <a:r>
              <a:rPr lang="en-GB" sz="2800" b="1" dirty="0" smtClean="0">
                <a:solidFill>
                  <a:srgbClr val="000000"/>
                </a:solidFill>
              </a:rPr>
              <a:t>)</a:t>
            </a:r>
          </a:p>
          <a:p>
            <a:pPr lvl="0"/>
            <a:endParaRPr lang="en-GB" sz="2800" b="1" dirty="0">
              <a:solidFill>
                <a:srgbClr val="000000"/>
              </a:solidFill>
            </a:endParaRPr>
          </a:p>
          <a:p>
            <a:pPr marL="342900" lvl="0" indent="-342900">
              <a:buFont typeface="Arial"/>
              <a:buChar char="•"/>
            </a:pPr>
            <a:r>
              <a:rPr lang="en-GB" sz="2800" b="1" dirty="0">
                <a:solidFill>
                  <a:srgbClr val="000000"/>
                </a:solidFill>
              </a:rPr>
              <a:t>To identify the ritual of </a:t>
            </a:r>
            <a:r>
              <a:rPr lang="en-GB" sz="2800" b="1" dirty="0" err="1">
                <a:solidFill>
                  <a:srgbClr val="000000"/>
                </a:solidFill>
              </a:rPr>
              <a:t>Sa’ee</a:t>
            </a:r>
            <a:r>
              <a:rPr lang="en-GB" sz="2800" b="1" dirty="0">
                <a:solidFill>
                  <a:srgbClr val="000000"/>
                </a:solidFill>
              </a:rPr>
              <a:t> during Hajj as an emulation of the act of Lady </a:t>
            </a:r>
            <a:r>
              <a:rPr lang="en-GB" sz="2800" b="1" dirty="0" err="1">
                <a:solidFill>
                  <a:srgbClr val="000000"/>
                </a:solidFill>
              </a:rPr>
              <a:t>Hajra</a:t>
            </a:r>
            <a:endParaRPr lang="en-GB" sz="2800" b="1" dirty="0">
              <a:solidFill>
                <a:srgbClr val="000000"/>
              </a:solidFill>
            </a:endParaRPr>
          </a:p>
          <a:p>
            <a:endParaRPr lang="en-US" sz="2400" b="1" dirty="0">
              <a:solidFill>
                <a:schemeClr val="tx1"/>
              </a:solidFill>
            </a:endParaRPr>
          </a:p>
        </p:txBody>
      </p:sp>
      <p:pic>
        <p:nvPicPr>
          <p:cNvPr id="5" name="Picture 4" descr="images-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1778" y="4888716"/>
            <a:ext cx="2782004" cy="1969284"/>
          </a:xfrm>
          <a:prstGeom prst="rect">
            <a:avLst/>
          </a:prstGeom>
          <a:ln>
            <a:noFill/>
          </a:ln>
          <a:effectLst>
            <a:softEdge rad="112500"/>
          </a:effectLst>
        </p:spPr>
      </p:pic>
    </p:spTree>
    <p:extLst>
      <p:ext uri="{BB962C8B-B14F-4D97-AF65-F5344CB8AC3E}">
        <p14:creationId xmlns:p14="http://schemas.microsoft.com/office/powerpoint/2010/main" val="213031891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ame Side Corner Rectangle 2"/>
          <p:cNvSpPr/>
          <p:nvPr/>
        </p:nvSpPr>
        <p:spPr>
          <a:xfrm>
            <a:off x="6025446" y="183444"/>
            <a:ext cx="2793998" cy="2765777"/>
          </a:xfrm>
          <a:prstGeom prst="round2Same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 </a:t>
            </a:r>
            <a:r>
              <a:rPr lang="en-GB" sz="2400" b="1" dirty="0">
                <a:solidFill>
                  <a:srgbClr val="000000"/>
                </a:solidFill>
              </a:rPr>
              <a:t>D</a:t>
            </a:r>
            <a:r>
              <a:rPr lang="en-GB" sz="2400" b="1" dirty="0" smtClean="0">
                <a:solidFill>
                  <a:srgbClr val="000000"/>
                </a:solidFill>
              </a:rPr>
              <a:t>espite </a:t>
            </a:r>
            <a:r>
              <a:rPr lang="en-GB" sz="2400" b="1" dirty="0">
                <a:solidFill>
                  <a:srgbClr val="000000"/>
                </a:solidFill>
              </a:rPr>
              <a:t>their longing for a child, Allah (</a:t>
            </a:r>
            <a:r>
              <a:rPr lang="en-GB" sz="2400" b="1" dirty="0" err="1">
                <a:solidFill>
                  <a:srgbClr val="000000"/>
                </a:solidFill>
              </a:rPr>
              <a:t>swt</a:t>
            </a:r>
            <a:r>
              <a:rPr lang="en-GB" sz="2400" b="1" dirty="0">
                <a:solidFill>
                  <a:srgbClr val="000000"/>
                </a:solidFill>
              </a:rPr>
              <a:t>) in His wisdom did not provide them with one. </a:t>
            </a:r>
            <a:endParaRPr lang="en-US" sz="2400" b="1" dirty="0">
              <a:solidFill>
                <a:srgbClr val="000000"/>
              </a:solidFill>
            </a:endParaRPr>
          </a:p>
        </p:txBody>
      </p:sp>
      <p:sp>
        <p:nvSpPr>
          <p:cNvPr id="5" name="Round Same Side Corner Rectangle 4"/>
          <p:cNvSpPr/>
          <p:nvPr/>
        </p:nvSpPr>
        <p:spPr>
          <a:xfrm>
            <a:off x="649111" y="310444"/>
            <a:ext cx="3414889" cy="2201333"/>
          </a:xfrm>
          <a:prstGeom prst="round2Same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Prophet Ibrahim had been married to Lady Sarah, a woman of great honour, for several years</a:t>
            </a:r>
            <a:r>
              <a:rPr lang="en-GB" sz="2000" b="1" dirty="0">
                <a:solidFill>
                  <a:srgbClr val="000000"/>
                </a:solidFill>
              </a:rPr>
              <a:t>. </a:t>
            </a:r>
            <a:endParaRPr lang="en-US" sz="2000" b="1" dirty="0">
              <a:solidFill>
                <a:srgbClr val="000000"/>
              </a:solidFill>
            </a:endParaRPr>
          </a:p>
        </p:txBody>
      </p:sp>
      <p:sp>
        <p:nvSpPr>
          <p:cNvPr id="7" name="Round Same Side Corner Rectangle 6"/>
          <p:cNvSpPr/>
          <p:nvPr/>
        </p:nvSpPr>
        <p:spPr>
          <a:xfrm>
            <a:off x="5235222" y="3654778"/>
            <a:ext cx="3809999" cy="3019776"/>
          </a:xfrm>
          <a:prstGeom prst="round2Same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0000"/>
                </a:solidFill>
              </a:rPr>
              <a:t>When Lady Sarah realised that she could no longer hope for a child due to her advanced age, she encouraged Prophet Ibrahim to remarry another woman of great honour – Lady </a:t>
            </a:r>
            <a:r>
              <a:rPr lang="en-GB" sz="2400" b="1" dirty="0" err="1">
                <a:solidFill>
                  <a:srgbClr val="000000"/>
                </a:solidFill>
              </a:rPr>
              <a:t>Hajra</a:t>
            </a:r>
            <a:r>
              <a:rPr lang="en-GB" sz="2000" b="1" dirty="0">
                <a:solidFill>
                  <a:srgbClr val="000000"/>
                </a:solidFill>
              </a:rPr>
              <a:t>. </a:t>
            </a:r>
            <a:endParaRPr lang="en-US" sz="2000" b="1" dirty="0">
              <a:solidFill>
                <a:srgbClr val="000000"/>
              </a:solidFill>
            </a:endParaRPr>
          </a:p>
        </p:txBody>
      </p:sp>
      <p:sp>
        <p:nvSpPr>
          <p:cNvPr id="8" name="Round Same Side Corner Rectangle 7"/>
          <p:cNvSpPr/>
          <p:nvPr/>
        </p:nvSpPr>
        <p:spPr>
          <a:xfrm>
            <a:off x="183444" y="3654778"/>
            <a:ext cx="3471333" cy="2977444"/>
          </a:xfrm>
          <a:prstGeom prst="round2Same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r>
              <a:rPr lang="en-GB" sz="2400" b="1" dirty="0">
                <a:solidFill>
                  <a:srgbClr val="000000"/>
                </a:solidFill>
              </a:rPr>
              <a:t>Prophet Ibrahim took her advice and soon he and Lady </a:t>
            </a:r>
            <a:r>
              <a:rPr lang="en-GB" sz="2400" b="1" dirty="0" err="1">
                <a:solidFill>
                  <a:srgbClr val="000000"/>
                </a:solidFill>
              </a:rPr>
              <a:t>Hajra</a:t>
            </a:r>
            <a:r>
              <a:rPr lang="en-GB" sz="2400" b="1" dirty="0">
                <a:solidFill>
                  <a:srgbClr val="000000"/>
                </a:solidFill>
              </a:rPr>
              <a:t> were blessed with a baby boy they named Ismail – who later became a prophet too.</a:t>
            </a:r>
          </a:p>
        </p:txBody>
      </p:sp>
    </p:spTree>
    <p:extLst>
      <p:ext uri="{BB962C8B-B14F-4D97-AF65-F5344CB8AC3E}">
        <p14:creationId xmlns:p14="http://schemas.microsoft.com/office/powerpoint/2010/main" val="34903022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p:tgtEl>
                                          <p:spTgt spid="7"/>
                                        </p:tgtEl>
                                        <p:attrNameLst>
                                          <p:attrName>ppt_y</p:attrName>
                                        </p:attrNameLst>
                                      </p:cBhvr>
                                      <p:tavLst>
                                        <p:tav tm="0">
                                          <p:val>
                                            <p:strVal val="#ppt_y+#ppt_h*1.125000"/>
                                          </p:val>
                                        </p:tav>
                                        <p:tav tm="100000">
                                          <p:val>
                                            <p:strVal val="#ppt_y"/>
                                          </p:val>
                                        </p:tav>
                                      </p:tavLst>
                                    </p:anim>
                                    <p:animEffect transition="in" filter="wipe(up)">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p:tgtEl>
                                          <p:spTgt spid="8"/>
                                        </p:tgtEl>
                                        <p:attrNameLst>
                                          <p:attrName>ppt_y</p:attrName>
                                        </p:attrNameLst>
                                      </p:cBhvr>
                                      <p:tavLst>
                                        <p:tav tm="0">
                                          <p:val>
                                            <p:strVal val="#ppt_y+#ppt_h*1.125000"/>
                                          </p:val>
                                        </p:tav>
                                        <p:tav tm="100000">
                                          <p:val>
                                            <p:strVal val="#ppt_y"/>
                                          </p:val>
                                        </p:tav>
                                      </p:tavLst>
                                    </p:anim>
                                    <p:animEffect transition="in" filter="wipe(up)">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296333" y="783167"/>
            <a:ext cx="3019778" cy="2413000"/>
          </a:xfrm>
          <a:prstGeom prst="star7">
            <a:avLst/>
          </a:prstGeom>
          <a:solidFill>
            <a:srgbClr val="91DFF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i="1" dirty="0" smtClean="0">
                <a:solidFill>
                  <a:srgbClr val="000000"/>
                </a:solidFill>
              </a:rPr>
              <a:t>DUA</a:t>
            </a:r>
            <a:endParaRPr lang="en-US" sz="6000" b="1" i="1" dirty="0">
              <a:solidFill>
                <a:srgbClr val="000000"/>
              </a:solidFill>
            </a:endParaRPr>
          </a:p>
        </p:txBody>
      </p:sp>
      <p:sp>
        <p:nvSpPr>
          <p:cNvPr id="3" name="Round Same Side Corner Rectangle 2"/>
          <p:cNvSpPr/>
          <p:nvPr/>
        </p:nvSpPr>
        <p:spPr>
          <a:xfrm>
            <a:off x="649111" y="3838223"/>
            <a:ext cx="5616222" cy="2765777"/>
          </a:xfrm>
          <a:prstGeom prst="round2Same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 </a:t>
            </a:r>
            <a:r>
              <a:rPr lang="en-GB" sz="2800" b="1" dirty="0"/>
              <a:t>“My Lord! Grant me a child from amongst the righteous. So We gave him good tidings of a forbearing boy.” - Surah as-</a:t>
            </a:r>
            <a:r>
              <a:rPr lang="en-GB" sz="2800" b="1" dirty="0" err="1"/>
              <a:t>Saffat</a:t>
            </a:r>
            <a:r>
              <a:rPr lang="en-GB" sz="2800" b="1" dirty="0"/>
              <a:t> 37:100-101</a:t>
            </a:r>
            <a:endParaRPr lang="en-GB" sz="2800" dirty="0"/>
          </a:p>
        </p:txBody>
      </p:sp>
      <p:sp>
        <p:nvSpPr>
          <p:cNvPr id="5" name="Round Same Side Corner Rectangle 4"/>
          <p:cNvSpPr/>
          <p:nvPr/>
        </p:nvSpPr>
        <p:spPr>
          <a:xfrm>
            <a:off x="3668889" y="197553"/>
            <a:ext cx="5475112" cy="2878669"/>
          </a:xfrm>
          <a:prstGeom prst="round2SameRect">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800" dirty="0"/>
              <a:t>The name, Ismail itself comes from the root word '</a:t>
            </a:r>
            <a:r>
              <a:rPr lang="en-GB" sz="2800" dirty="0" err="1"/>
              <a:t>Samia</a:t>
            </a:r>
            <a:r>
              <a:rPr lang="en-GB" sz="2800" dirty="0"/>
              <a:t>' meaning 'to hear', because Allah heard and answered the invocation of Prophet Ibrahim as mentioned in the Holy Quran:</a:t>
            </a:r>
          </a:p>
        </p:txBody>
      </p:sp>
    </p:spTree>
    <p:extLst>
      <p:ext uri="{BB962C8B-B14F-4D97-AF65-F5344CB8AC3E}">
        <p14:creationId xmlns:p14="http://schemas.microsoft.com/office/powerpoint/2010/main" val="104135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p:tgtEl>
                                          <p:spTgt spid="3"/>
                                        </p:tgtEl>
                                        <p:attrNameLst>
                                          <p:attrName>ppt_y</p:attrName>
                                        </p:attrNameLst>
                                      </p:cBhvr>
                                      <p:tavLst>
                                        <p:tav tm="0">
                                          <p:val>
                                            <p:strVal val="#ppt_y+#ppt_h*1.125000"/>
                                          </p:val>
                                        </p:tav>
                                        <p:tav tm="100000">
                                          <p:val>
                                            <p:strVal val="#ppt_y"/>
                                          </p:val>
                                        </p:tav>
                                      </p:tavLst>
                                    </p:anim>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Point Star 1"/>
          <p:cNvSpPr/>
          <p:nvPr/>
        </p:nvSpPr>
        <p:spPr>
          <a:xfrm>
            <a:off x="4233333" y="3804945"/>
            <a:ext cx="3019778" cy="2413000"/>
          </a:xfrm>
          <a:prstGeom prst="star7">
            <a:avLst/>
          </a:prstGeom>
          <a:solidFill>
            <a:srgbClr val="91DFFB"/>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6000" b="1" i="1" dirty="0" smtClean="0">
                <a:solidFill>
                  <a:srgbClr val="000000"/>
                </a:solidFill>
              </a:rPr>
              <a:t>DUA</a:t>
            </a:r>
            <a:endParaRPr lang="en-US" sz="6000" b="1" i="1" dirty="0">
              <a:solidFill>
                <a:srgbClr val="000000"/>
              </a:solidFill>
            </a:endParaRPr>
          </a:p>
        </p:txBody>
      </p:sp>
      <p:sp>
        <p:nvSpPr>
          <p:cNvPr id="4" name="TextBox 3"/>
          <p:cNvSpPr txBox="1"/>
          <p:nvPr/>
        </p:nvSpPr>
        <p:spPr>
          <a:xfrm>
            <a:off x="169334" y="42333"/>
            <a:ext cx="8748888" cy="1107996"/>
          </a:xfrm>
          <a:prstGeom prst="rect">
            <a:avLst/>
          </a:prstGeom>
          <a:noFill/>
        </p:spPr>
        <p:txBody>
          <a:bodyPr wrap="square" rtlCol="0">
            <a:spAutoFit/>
          </a:bodyPr>
          <a:lstStyle/>
          <a:p>
            <a:r>
              <a:rPr lang="en-GB" sz="2400" b="1" dirty="0"/>
              <a:t>It has been reported that the Holy Prophet Muhammad (saw) once said, </a:t>
            </a:r>
          </a:p>
          <a:p>
            <a:endParaRPr lang="en-US" dirty="0"/>
          </a:p>
        </p:txBody>
      </p:sp>
      <p:sp>
        <p:nvSpPr>
          <p:cNvPr id="6" name="Oval Callout 5"/>
          <p:cNvSpPr/>
          <p:nvPr/>
        </p:nvSpPr>
        <p:spPr>
          <a:xfrm>
            <a:off x="169334" y="578329"/>
            <a:ext cx="4811888" cy="2808337"/>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t>“Shall I introduce to you a weapon which will protect you both from the evils of enemies and increase your sustenance? </a:t>
            </a:r>
            <a:endParaRPr lang="en-US" sz="2400" dirty="0"/>
          </a:p>
        </p:txBody>
      </p:sp>
      <p:sp>
        <p:nvSpPr>
          <p:cNvPr id="7" name="Oval Callout 6"/>
          <p:cNvSpPr/>
          <p:nvPr/>
        </p:nvSpPr>
        <p:spPr>
          <a:xfrm>
            <a:off x="4826000" y="1876778"/>
            <a:ext cx="3922889" cy="1707443"/>
          </a:xfrm>
          <a:prstGeom prst="wedgeEllipseCallout">
            <a:avLst>
              <a:gd name="adj1" fmla="val 61541"/>
              <a:gd name="adj2" fmla="val 127083"/>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dirty="0"/>
              <a:t>Yes, O Messenger of Allah. </a:t>
            </a:r>
            <a:endParaRPr lang="en-US" sz="2400" dirty="0"/>
          </a:p>
        </p:txBody>
      </p:sp>
      <p:sp>
        <p:nvSpPr>
          <p:cNvPr id="8" name="Oval Callout 7"/>
          <p:cNvSpPr/>
          <p:nvPr/>
        </p:nvSpPr>
        <p:spPr>
          <a:xfrm>
            <a:off x="338666" y="3804945"/>
            <a:ext cx="3612447" cy="2483556"/>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t>Call your Lord day and night, for “</a:t>
            </a:r>
            <a:r>
              <a:rPr lang="en-GB" sz="2400" b="1" dirty="0" err="1"/>
              <a:t>Dua</a:t>
            </a:r>
            <a:r>
              <a:rPr lang="en-GB" sz="2400" b="1" dirty="0"/>
              <a:t>” is the weapon of a believer.”</a:t>
            </a:r>
          </a:p>
        </p:txBody>
      </p:sp>
      <p:sp>
        <p:nvSpPr>
          <p:cNvPr id="9" name="TextBox 8"/>
          <p:cNvSpPr txBox="1"/>
          <p:nvPr/>
        </p:nvSpPr>
        <p:spPr>
          <a:xfrm>
            <a:off x="3238500" y="6288501"/>
            <a:ext cx="5905500" cy="461665"/>
          </a:xfrm>
          <a:prstGeom prst="rect">
            <a:avLst/>
          </a:prstGeom>
          <a:noFill/>
        </p:spPr>
        <p:txBody>
          <a:bodyPr wrap="square" rtlCol="0">
            <a:spAutoFit/>
          </a:bodyPr>
          <a:lstStyle/>
          <a:p>
            <a:r>
              <a:rPr lang="en-GB" sz="2400" b="1" i="1" dirty="0"/>
              <a:t>Thus, Prophet Ibrahim’s </a:t>
            </a:r>
            <a:r>
              <a:rPr lang="en-GB" sz="2400" b="1" i="1" dirty="0" err="1"/>
              <a:t>dua</a:t>
            </a:r>
            <a:r>
              <a:rPr lang="en-GB" sz="2400" b="1" i="1" dirty="0"/>
              <a:t> was answered.</a:t>
            </a:r>
          </a:p>
        </p:txBody>
      </p:sp>
    </p:spTree>
    <p:extLst>
      <p:ext uri="{BB962C8B-B14F-4D97-AF65-F5344CB8AC3E}">
        <p14:creationId xmlns:p14="http://schemas.microsoft.com/office/powerpoint/2010/main" val="2970235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heckerboard(across)">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0" y="296333"/>
            <a:ext cx="9143999" cy="6406446"/>
          </a:xfrm>
          <a:prstGeom prst="ellipse">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63222" y="987778"/>
            <a:ext cx="7930445" cy="4678204"/>
          </a:xfrm>
          <a:prstGeom prst="rect">
            <a:avLst/>
          </a:prstGeom>
        </p:spPr>
        <p:txBody>
          <a:bodyPr wrap="square">
            <a:spAutoFit/>
          </a:bodyPr>
          <a:lstStyle/>
          <a:p>
            <a:pPr hangingPunct="0"/>
            <a:r>
              <a:rPr lang="en-GB" dirty="0"/>
              <a:t> </a:t>
            </a:r>
          </a:p>
          <a:p>
            <a:pPr algn="ctr" hangingPunct="0"/>
            <a:r>
              <a:rPr lang="en-GB" sz="3200" b="1" dirty="0"/>
              <a:t>Prophet Ibrahim was then commanded by Allah to take Lady </a:t>
            </a:r>
            <a:r>
              <a:rPr lang="en-GB" sz="3200" b="1" dirty="0" err="1"/>
              <a:t>Hajra</a:t>
            </a:r>
            <a:r>
              <a:rPr lang="en-GB" sz="3200" b="1" dirty="0"/>
              <a:t> and their son to a far off land known as ‘</a:t>
            </a:r>
            <a:r>
              <a:rPr lang="en-GB" sz="3200" b="1" dirty="0" err="1"/>
              <a:t>Bakkah</a:t>
            </a:r>
            <a:r>
              <a:rPr lang="en-GB" sz="3200" b="1" dirty="0"/>
              <a:t>’ – a desert with no evidence of people, water or shelter</a:t>
            </a:r>
            <a:r>
              <a:rPr lang="en-GB" sz="3200" b="1" dirty="0" smtClean="0"/>
              <a:t>.</a:t>
            </a:r>
          </a:p>
          <a:p>
            <a:pPr marL="457200" indent="-457200" hangingPunct="0">
              <a:buFont typeface="Arial"/>
              <a:buChar char="•"/>
            </a:pPr>
            <a:endParaRPr lang="en-GB" sz="2800" b="1" dirty="0"/>
          </a:p>
          <a:p>
            <a:pPr hangingPunct="0"/>
            <a:r>
              <a:rPr lang="en-GB" sz="2800" b="1" dirty="0" smtClean="0"/>
              <a:t> </a:t>
            </a:r>
          </a:p>
          <a:p>
            <a:pPr algn="ctr" hangingPunct="0"/>
            <a:r>
              <a:rPr lang="en-GB" sz="3200" b="1" dirty="0" smtClean="0"/>
              <a:t>When </a:t>
            </a:r>
            <a:r>
              <a:rPr lang="en-GB" sz="3200" b="1" dirty="0"/>
              <a:t>they arrived there, Prophet Ibrahim settled his small family and gave them essentials of food and water</a:t>
            </a:r>
            <a:r>
              <a:rPr lang="en-GB" sz="3200" b="1" dirty="0" smtClean="0"/>
              <a:t>.</a:t>
            </a:r>
            <a:endParaRPr lang="en-GB" sz="2400" b="1" dirty="0"/>
          </a:p>
        </p:txBody>
      </p:sp>
    </p:spTree>
    <p:extLst>
      <p:ext uri="{BB962C8B-B14F-4D97-AF65-F5344CB8AC3E}">
        <p14:creationId xmlns:p14="http://schemas.microsoft.com/office/powerpoint/2010/main" val="10413503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p:tgtEl>
                                          <p:spTgt spid="7">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7">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 calcmode="lin" valueType="num">
                                      <p:cBhvr additive="base">
                                        <p:cTn id="13" dur="500"/>
                                        <p:tgtEl>
                                          <p:spTgt spid="7">
                                            <p:txEl>
                                              <p:pRg st="4" end="4"/>
                                            </p:txEl>
                                          </p:spTgt>
                                        </p:tgtEl>
                                        <p:attrNameLst>
                                          <p:attrName>ppt_y</p:attrName>
                                        </p:attrNameLst>
                                      </p:cBhvr>
                                      <p:tavLst>
                                        <p:tav tm="0">
                                          <p:val>
                                            <p:strVal val="#ppt_y+#ppt_h*1.125000"/>
                                          </p:val>
                                        </p:tav>
                                        <p:tav tm="100000">
                                          <p:val>
                                            <p:strVal val="#ppt_y"/>
                                          </p:val>
                                        </p:tav>
                                      </p:tavLst>
                                    </p:anim>
                                    <p:animEffect transition="in" filter="wipe(up)">
                                      <p:cBhvr>
                                        <p:cTn id="14"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441349"/>
            <a:ext cx="8466667" cy="5785556"/>
          </a:xfrm>
          <a:prstGeom prst="ellipse">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hangingPunct="0"/>
            <a:r>
              <a:rPr lang="en-GB" sz="3200" b="1" dirty="0"/>
              <a:t>As he began to leave, Lady </a:t>
            </a:r>
            <a:r>
              <a:rPr lang="en-GB" sz="3200" b="1" dirty="0" err="1"/>
              <a:t>Hajra</a:t>
            </a:r>
            <a:r>
              <a:rPr lang="en-GB" sz="3200" b="1" dirty="0"/>
              <a:t> asked why he is leaving them in a land with nothing to offer. </a:t>
            </a:r>
          </a:p>
          <a:p>
            <a:pPr algn="ctr" hangingPunct="0"/>
            <a:endParaRPr lang="en-GB" sz="3200" b="1" dirty="0"/>
          </a:p>
          <a:p>
            <a:pPr algn="ctr" hangingPunct="0"/>
            <a:r>
              <a:rPr lang="en-GB" sz="3200" b="1" dirty="0"/>
              <a:t>Prophet Ibrahim had nothing to respond to that. Lady </a:t>
            </a:r>
            <a:r>
              <a:rPr lang="en-GB" sz="3200" b="1" dirty="0" err="1"/>
              <a:t>Hajra</a:t>
            </a:r>
            <a:r>
              <a:rPr lang="en-GB" sz="3200" b="1" dirty="0"/>
              <a:t> then </a:t>
            </a:r>
            <a:r>
              <a:rPr lang="en-GB" sz="3200" b="1" dirty="0" smtClean="0"/>
              <a:t>asked</a:t>
            </a:r>
            <a:r>
              <a:rPr lang="is-IS" sz="3200" b="1" dirty="0" smtClean="0"/>
              <a:t>…</a:t>
            </a:r>
            <a:r>
              <a:rPr lang="en-GB" sz="3200" b="1" dirty="0" smtClean="0"/>
              <a:t> </a:t>
            </a:r>
            <a:endParaRPr lang="en-US" sz="3200" b="1" dirty="0"/>
          </a:p>
        </p:txBody>
      </p:sp>
      <p:pic>
        <p:nvPicPr>
          <p:cNvPr id="4" name="Picture 3" descr="Unknown-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29022" y="5221111"/>
            <a:ext cx="2714978" cy="1559278"/>
          </a:xfrm>
          <a:prstGeom prst="rect">
            <a:avLst/>
          </a:prstGeom>
        </p:spPr>
      </p:pic>
    </p:spTree>
    <p:extLst>
      <p:ext uri="{BB962C8B-B14F-4D97-AF65-F5344CB8AC3E}">
        <p14:creationId xmlns:p14="http://schemas.microsoft.com/office/powerpoint/2010/main" val="14742593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545792"/>
            <a:ext cx="4572000" cy="523220"/>
          </a:xfrm>
          <a:prstGeom prst="rect">
            <a:avLst/>
          </a:prstGeom>
        </p:spPr>
        <p:txBody>
          <a:bodyPr>
            <a:spAutoFit/>
          </a:bodyPr>
          <a:lstStyle/>
          <a:p>
            <a:pPr hangingPunct="0"/>
            <a:r>
              <a:rPr lang="en-GB" sz="2800" b="1" dirty="0" smtClean="0"/>
              <a:t> </a:t>
            </a:r>
            <a:endParaRPr lang="en-GB" dirty="0"/>
          </a:p>
        </p:txBody>
      </p:sp>
      <p:sp>
        <p:nvSpPr>
          <p:cNvPr id="5" name="Oval Callout 4"/>
          <p:cNvSpPr/>
          <p:nvPr/>
        </p:nvSpPr>
        <p:spPr>
          <a:xfrm>
            <a:off x="169332" y="213400"/>
            <a:ext cx="6067779" cy="3711223"/>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hangingPunct="0"/>
            <a:r>
              <a:rPr lang="en-GB" sz="4400" dirty="0"/>
              <a:t>“Did Allah (</a:t>
            </a:r>
            <a:r>
              <a:rPr lang="en-GB" sz="4400" dirty="0" err="1"/>
              <a:t>swt</a:t>
            </a:r>
            <a:r>
              <a:rPr lang="en-GB" sz="4400" dirty="0"/>
              <a:t>) order you to do this?” </a:t>
            </a:r>
            <a:endParaRPr lang="en-GB" sz="4400" b="1" dirty="0">
              <a:solidFill>
                <a:srgbClr val="000000"/>
              </a:solidFill>
            </a:endParaRPr>
          </a:p>
        </p:txBody>
      </p:sp>
      <p:sp>
        <p:nvSpPr>
          <p:cNvPr id="2" name="Oval Callout 1"/>
          <p:cNvSpPr/>
          <p:nvPr/>
        </p:nvSpPr>
        <p:spPr>
          <a:xfrm>
            <a:off x="6237111" y="2709334"/>
            <a:ext cx="2906889" cy="1778000"/>
          </a:xfrm>
          <a:prstGeom prst="wedgeEllipseCallout">
            <a:avLst>
              <a:gd name="adj1" fmla="val 34507"/>
              <a:gd name="adj2" fmla="val 63294"/>
            </a:avLst>
          </a:prstGeom>
          <a:solidFill>
            <a:srgbClr val="0000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t>“Yes”</a:t>
            </a:r>
            <a:endParaRPr lang="en-US" sz="3600" b="1" dirty="0"/>
          </a:p>
        </p:txBody>
      </p:sp>
      <p:sp>
        <p:nvSpPr>
          <p:cNvPr id="7" name="Oval Callout 6"/>
          <p:cNvSpPr/>
          <p:nvPr/>
        </p:nvSpPr>
        <p:spPr>
          <a:xfrm>
            <a:off x="2604910" y="3962260"/>
            <a:ext cx="3934179" cy="2531231"/>
          </a:xfrm>
          <a:prstGeom prst="wedgeEllipseCallout">
            <a:avLst>
              <a:gd name="adj1" fmla="val -85037"/>
              <a:gd name="adj2" fmla="val 27936"/>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400" b="1" dirty="0"/>
              <a:t>“Then we will not be lost.”</a:t>
            </a:r>
            <a:endParaRPr lang="en-GB" sz="4400" dirty="0"/>
          </a:p>
        </p:txBody>
      </p:sp>
    </p:spTree>
    <p:extLst>
      <p:ext uri="{BB962C8B-B14F-4D97-AF65-F5344CB8AC3E}">
        <p14:creationId xmlns:p14="http://schemas.microsoft.com/office/powerpoint/2010/main" val="1812315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208</TotalTime>
  <Words>713</Words>
  <Application>Microsoft Macintosh PowerPoint</Application>
  <PresentationFormat>On-screen Show (4:3)</PresentationFormat>
  <Paragraphs>56</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abbasali dossa</dc:creator>
  <cp:lastModifiedBy>abbasali dossa</cp:lastModifiedBy>
  <cp:revision>26</cp:revision>
  <dcterms:created xsi:type="dcterms:W3CDTF">2017-02-04T10:39:34Z</dcterms:created>
  <dcterms:modified xsi:type="dcterms:W3CDTF">2017-04-09T09:32:24Z</dcterms:modified>
</cp:coreProperties>
</file>